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91" r:id="rId4"/>
    <p:sldId id="281" r:id="rId5"/>
    <p:sldId id="282" r:id="rId6"/>
    <p:sldId id="294" r:id="rId7"/>
    <p:sldId id="289" r:id="rId8"/>
    <p:sldId id="261" r:id="rId9"/>
    <p:sldId id="285" r:id="rId10"/>
    <p:sldId id="265" r:id="rId11"/>
    <p:sldId id="287" r:id="rId12"/>
    <p:sldId id="295" r:id="rId13"/>
    <p:sldId id="269" r:id="rId14"/>
    <p:sldId id="299" r:id="rId15"/>
    <p:sldId id="271" r:id="rId16"/>
    <p:sldId id="272" r:id="rId17"/>
    <p:sldId id="273" r:id="rId1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D0E1010-BC7E-411E-B0B1-CF0FBD78E013}">
  <a:tblStyle styleId="{BD0E1010-BC7E-411E-B0B1-CF0FBD78E013}" styleName="Table_0"/>
  <a:tblStyle styleId="{0D32D2BE-6029-4993-A7CC-830240241C4C}"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dk1"/>
              </a:solidFill>
              <a:prstDash val="solid"/>
              <a:round/>
              <a:headEnd type="none" w="med" len="med"/>
              <a:tailEnd type="none" w="med" len="med"/>
            </a:ln>
          </a:top>
          <a:bottom>
            <a:ln w="12700" cap="flat" cmpd="sng">
              <a:solidFill>
                <a:schemeClr val="dk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dk1">
              <a:alpha val="20000"/>
            </a:schemeClr>
          </a:solidFill>
        </a:fill>
      </a:tcStyle>
    </a:band1H>
    <a:band1V>
      <a:tcStyle>
        <a:tcBdr/>
        <a:fill>
          <a:solidFill>
            <a:schemeClr val="dk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dk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dk1"/>
              </a:solidFill>
              <a:prstDash val="solid"/>
              <a:round/>
              <a:headEnd type="none" w="med" len="med"/>
              <a:tailEnd type="none" w="med" len="med"/>
            </a:ln>
          </a:bottom>
        </a:tcBdr>
        <a:fill>
          <a:solidFill>
            <a:srgbClr val="FFFFFF">
              <a:alpha val="0"/>
            </a:srgb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3" autoAdjust="0"/>
    <p:restoredTop sz="94095" autoAdjust="0"/>
  </p:normalViewPr>
  <p:slideViewPr>
    <p:cSldViewPr snapToGrid="0">
      <p:cViewPr>
        <p:scale>
          <a:sx n="90" d="100"/>
          <a:sy n="90" d="100"/>
        </p:scale>
        <p:origin x="-1344" y="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09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IN" sz="1200" b="0" i="0" u="none" strike="noStrike" cap="none">
                <a:solidFill>
                  <a:schemeClr val="dk1"/>
                </a:solidFill>
                <a:latin typeface="Calibri"/>
                <a:ea typeface="Calibri"/>
                <a:cs typeface="Calibri"/>
                <a:sym typeface="Calibri"/>
              </a:rPr>
              <a:t>‹#›</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836981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41733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Slide in may</a:t>
            </a:r>
            <a:r>
              <a:rPr lang="en-IN" sz="1200" b="0" i="0" u="none" strike="noStrike" cap="none" baseline="0" dirty="0" smtClean="0">
                <a:solidFill>
                  <a:schemeClr val="dk1"/>
                </a:solidFill>
                <a:latin typeface="Calibri"/>
                <a:ea typeface="Calibri"/>
                <a:cs typeface="Calibri"/>
                <a:sym typeface="Calibri"/>
              </a:rPr>
              <a:t> 10</a:t>
            </a:r>
            <a:r>
              <a:rPr lang="en-IN" sz="1200" b="0" i="0" u="none" strike="noStrike" cap="none" baseline="30000" dirty="0" smtClean="0">
                <a:solidFill>
                  <a:schemeClr val="dk1"/>
                </a:solidFill>
                <a:latin typeface="Calibri"/>
                <a:ea typeface="Calibri"/>
                <a:cs typeface="Calibri"/>
                <a:sym typeface="Calibri"/>
              </a:rPr>
              <a:t>th</a:t>
            </a:r>
            <a:r>
              <a:rPr lang="en-IN" sz="1200" b="0" i="0" u="none" strike="noStrike" cap="none" baseline="0" dirty="0" smtClean="0">
                <a:solidFill>
                  <a:schemeClr val="dk1"/>
                </a:solidFill>
                <a:latin typeface="Calibri"/>
                <a:ea typeface="Calibri"/>
                <a:cs typeface="Calibri"/>
                <a:sym typeface="Calibri"/>
              </a:rPr>
              <a:t> deck (</a:t>
            </a:r>
            <a:r>
              <a:rPr lang="en-IN" sz="1200" b="0" i="0" u="none" strike="noStrike" cap="none" baseline="0" dirty="0" err="1" smtClean="0">
                <a:solidFill>
                  <a:schemeClr val="dk1"/>
                </a:solidFill>
                <a:latin typeface="Calibri"/>
                <a:ea typeface="Calibri"/>
                <a:cs typeface="Calibri"/>
                <a:sym typeface="Calibri"/>
              </a:rPr>
              <a:t>ekstep</a:t>
            </a:r>
            <a:r>
              <a:rPr lang="en-IN" sz="1200" b="0" i="0" u="none" strike="noStrike" cap="none" baseline="0" dirty="0" smtClean="0">
                <a:solidFill>
                  <a:schemeClr val="dk1"/>
                </a:solidFill>
                <a:latin typeface="Calibri"/>
                <a:ea typeface="Calibri"/>
                <a:cs typeface="Calibri"/>
                <a:sym typeface="Calibri"/>
              </a:rPr>
              <a:t>) refer/modify (architecture and option slides)</a:t>
            </a:r>
            <a:endParaRPr sz="1200" b="0" i="0" u="none" strike="noStrike" cap="none" dirty="0">
              <a:solidFill>
                <a:schemeClr val="dk1"/>
              </a:solidFill>
              <a:latin typeface="Calibri"/>
              <a:ea typeface="Calibri"/>
              <a:cs typeface="Calibri"/>
              <a:sym typeface="Calibri"/>
            </a:endParaRPr>
          </a:p>
        </p:txBody>
      </p:sp>
      <p:sp>
        <p:nvSpPr>
          <p:cNvPr id="244" name="Shape 2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72722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Centre</a:t>
            </a:r>
            <a:r>
              <a:rPr lang="en-IN" sz="1200" b="0" i="0" u="none" strike="noStrike" cap="none" baseline="0" dirty="0" smtClean="0">
                <a:solidFill>
                  <a:schemeClr val="dk1"/>
                </a:solidFill>
                <a:latin typeface="Calibri"/>
                <a:ea typeface="Calibri"/>
                <a:cs typeface="Calibri"/>
                <a:sym typeface="Calibri"/>
              </a:rPr>
              <a:t> state partnership</a:t>
            </a:r>
            <a:endParaRPr lang="en-IN" sz="1200" b="0" i="0" u="none" strike="noStrike" cap="none"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PMU functions:</a:t>
            </a:r>
          </a:p>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Content</a:t>
            </a:r>
            <a:r>
              <a:rPr lang="en-IN" sz="1200" b="0" i="0" u="none" strike="noStrike" cap="none" baseline="0" dirty="0" smtClean="0">
                <a:solidFill>
                  <a:schemeClr val="dk1"/>
                </a:solidFill>
                <a:latin typeface="Calibri"/>
                <a:ea typeface="Calibri"/>
                <a:cs typeface="Calibri"/>
                <a:sym typeface="Calibri"/>
              </a:rPr>
              <a:t> tech and state adoption/ implementation </a:t>
            </a:r>
          </a:p>
          <a:p>
            <a:pPr marL="0" marR="0" lvl="0" indent="0" algn="l" rtl="0">
              <a:spcBef>
                <a:spcPts val="0"/>
              </a:spcBef>
              <a:buClr>
                <a:schemeClr val="dk1"/>
              </a:buClr>
              <a:buSzPct val="25000"/>
              <a:buFont typeface="Calibri"/>
              <a:buNone/>
            </a:pPr>
            <a:endParaRPr lang="en-I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baseline="0" dirty="0" smtClean="0">
                <a:solidFill>
                  <a:schemeClr val="dk1"/>
                </a:solidFill>
                <a:latin typeface="Calibri"/>
                <a:ea typeface="Calibri"/>
                <a:cs typeface="Calibri"/>
                <a:sym typeface="Calibri"/>
              </a:rPr>
              <a:t>design</a:t>
            </a:r>
          </a:p>
          <a:p>
            <a:pPr marL="0" marR="0" lvl="0" indent="0" algn="l" rtl="0">
              <a:spcBef>
                <a:spcPts val="0"/>
              </a:spcBef>
              <a:buClr>
                <a:schemeClr val="dk1"/>
              </a:buClr>
              <a:buSzPct val="25000"/>
              <a:buFont typeface="Calibri"/>
              <a:buNone/>
            </a:pPr>
            <a:r>
              <a:rPr lang="en-IN" sz="1200" b="0" i="0" u="none" strike="noStrike" cap="none" baseline="0" dirty="0" smtClean="0">
                <a:solidFill>
                  <a:schemeClr val="dk1"/>
                </a:solidFill>
                <a:latin typeface="Calibri"/>
                <a:ea typeface="Calibri"/>
                <a:cs typeface="Calibri"/>
                <a:sym typeface="Calibri"/>
              </a:rPr>
              <a:t>BUILD phase</a:t>
            </a:r>
          </a:p>
          <a:p>
            <a:pPr marL="0" marR="0" lvl="0" indent="0" algn="l" rtl="0">
              <a:spcBef>
                <a:spcPts val="0"/>
              </a:spcBef>
              <a:buClr>
                <a:schemeClr val="dk1"/>
              </a:buClr>
              <a:buSzPct val="25000"/>
              <a:buFont typeface="Calibri"/>
              <a:buNone/>
            </a:pPr>
            <a:r>
              <a:rPr lang="en-IN" sz="1200" b="0" i="0" u="none" strike="noStrike" cap="none" baseline="0" dirty="0" err="1" smtClean="0">
                <a:solidFill>
                  <a:schemeClr val="dk1"/>
                </a:solidFill>
                <a:latin typeface="Calibri"/>
                <a:ea typeface="Calibri"/>
                <a:cs typeface="Calibri"/>
                <a:sym typeface="Calibri"/>
              </a:rPr>
              <a:t>Implemetation</a:t>
            </a:r>
            <a:r>
              <a:rPr lang="en-IN" sz="1200" b="0" i="0" u="none" strike="noStrike" cap="none" baseline="0" dirty="0" smtClean="0">
                <a:solidFill>
                  <a:schemeClr val="dk1"/>
                </a:solidFill>
                <a:latin typeface="Calibri"/>
                <a:ea typeface="Calibri"/>
                <a:cs typeface="Calibri"/>
                <a:sym typeface="Calibri"/>
              </a:rPr>
              <a:t> </a:t>
            </a:r>
            <a:endParaRPr lang="en-IN" sz="1200" b="0" i="0" u="none" strike="noStrike" cap="none" dirty="0" smtClean="0">
              <a:solidFill>
                <a:schemeClr val="dk1"/>
              </a:solidFill>
              <a:latin typeface="Calibri"/>
              <a:ea typeface="Calibri"/>
              <a:cs typeface="Calibri"/>
              <a:sym typeface="Calibri"/>
            </a:endParaRPr>
          </a:p>
        </p:txBody>
      </p:sp>
      <p:sp>
        <p:nvSpPr>
          <p:cNvPr id="269" name="Shape 26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12371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Centre</a:t>
            </a:r>
            <a:r>
              <a:rPr lang="en-IN" sz="1200" b="0" i="0" u="none" strike="noStrike" cap="none" baseline="0" dirty="0" smtClean="0">
                <a:solidFill>
                  <a:schemeClr val="dk1"/>
                </a:solidFill>
                <a:latin typeface="Calibri"/>
                <a:ea typeface="Calibri"/>
                <a:cs typeface="Calibri"/>
                <a:sym typeface="Calibri"/>
              </a:rPr>
              <a:t> state partnership</a:t>
            </a:r>
            <a:endParaRPr lang="en-IN" sz="1200" b="0" i="0" u="none" strike="noStrike" cap="none"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PMU functions:</a:t>
            </a:r>
          </a:p>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Content</a:t>
            </a:r>
            <a:r>
              <a:rPr lang="en-IN" sz="1200" b="0" i="0" u="none" strike="noStrike" cap="none" baseline="0" dirty="0" smtClean="0">
                <a:solidFill>
                  <a:schemeClr val="dk1"/>
                </a:solidFill>
                <a:latin typeface="Calibri"/>
                <a:ea typeface="Calibri"/>
                <a:cs typeface="Calibri"/>
                <a:sym typeface="Calibri"/>
              </a:rPr>
              <a:t> tech and state adoption/ implementation </a:t>
            </a:r>
          </a:p>
          <a:p>
            <a:pPr marL="0" marR="0" lvl="0" indent="0" algn="l" rtl="0">
              <a:spcBef>
                <a:spcPts val="0"/>
              </a:spcBef>
              <a:buClr>
                <a:schemeClr val="dk1"/>
              </a:buClr>
              <a:buSzPct val="25000"/>
              <a:buFont typeface="Calibri"/>
              <a:buNone/>
            </a:pPr>
            <a:endParaRPr lang="en-I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baseline="0" dirty="0" smtClean="0">
                <a:solidFill>
                  <a:schemeClr val="dk1"/>
                </a:solidFill>
                <a:latin typeface="Calibri"/>
                <a:ea typeface="Calibri"/>
                <a:cs typeface="Calibri"/>
                <a:sym typeface="Calibri"/>
              </a:rPr>
              <a:t>design</a:t>
            </a:r>
          </a:p>
          <a:p>
            <a:pPr marL="0" marR="0" lvl="0" indent="0" algn="l" rtl="0">
              <a:spcBef>
                <a:spcPts val="0"/>
              </a:spcBef>
              <a:buClr>
                <a:schemeClr val="dk1"/>
              </a:buClr>
              <a:buSzPct val="25000"/>
              <a:buFont typeface="Calibri"/>
              <a:buNone/>
            </a:pPr>
            <a:r>
              <a:rPr lang="en-IN" sz="1200" b="0" i="0" u="none" strike="noStrike" cap="none" baseline="0" dirty="0" smtClean="0">
                <a:solidFill>
                  <a:schemeClr val="dk1"/>
                </a:solidFill>
                <a:latin typeface="Calibri"/>
                <a:ea typeface="Calibri"/>
                <a:cs typeface="Calibri"/>
                <a:sym typeface="Calibri"/>
              </a:rPr>
              <a:t>BUILD phase</a:t>
            </a:r>
          </a:p>
          <a:p>
            <a:pPr marL="0" marR="0" lvl="0" indent="0" algn="l" rtl="0">
              <a:spcBef>
                <a:spcPts val="0"/>
              </a:spcBef>
              <a:buClr>
                <a:schemeClr val="dk1"/>
              </a:buClr>
              <a:buSzPct val="25000"/>
              <a:buFont typeface="Calibri"/>
              <a:buNone/>
            </a:pPr>
            <a:r>
              <a:rPr lang="en-IN" sz="1200" b="0" i="0" u="none" strike="noStrike" cap="none" baseline="0" dirty="0" err="1" smtClean="0">
                <a:solidFill>
                  <a:schemeClr val="dk1"/>
                </a:solidFill>
                <a:latin typeface="Calibri"/>
                <a:ea typeface="Calibri"/>
                <a:cs typeface="Calibri"/>
                <a:sym typeface="Calibri"/>
              </a:rPr>
              <a:t>Implemetation</a:t>
            </a:r>
            <a:r>
              <a:rPr lang="en-IN" sz="1200" b="0" i="0" u="none" strike="noStrike" cap="none" baseline="0" dirty="0" smtClean="0">
                <a:solidFill>
                  <a:schemeClr val="dk1"/>
                </a:solidFill>
                <a:latin typeface="Calibri"/>
                <a:ea typeface="Calibri"/>
                <a:cs typeface="Calibri"/>
                <a:sym typeface="Calibri"/>
              </a:rPr>
              <a:t> </a:t>
            </a:r>
            <a:endParaRPr lang="en-IN" sz="1200" b="0" i="0" u="none" strike="noStrike" cap="none" dirty="0" smtClean="0">
              <a:solidFill>
                <a:schemeClr val="dk1"/>
              </a:solidFill>
              <a:latin typeface="Calibri"/>
              <a:ea typeface="Calibri"/>
              <a:cs typeface="Calibri"/>
              <a:sym typeface="Calibri"/>
            </a:endParaRPr>
          </a:p>
        </p:txBody>
      </p:sp>
      <p:sp>
        <p:nvSpPr>
          <p:cNvPr id="269" name="Shape 26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39083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Timeline format</a:t>
            </a:r>
            <a:endParaRPr sz="1200" b="0" i="0" u="none" strike="noStrike" cap="none" dirty="0">
              <a:solidFill>
                <a:schemeClr val="dk1"/>
              </a:solidFill>
              <a:latin typeface="Calibri"/>
              <a:ea typeface="Calibri"/>
              <a:cs typeface="Calibri"/>
              <a:sym typeface="Calibri"/>
            </a:endParaRPr>
          </a:p>
        </p:txBody>
      </p:sp>
      <p:sp>
        <p:nvSpPr>
          <p:cNvPr id="327" name="Shape 32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8100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Timeline format</a:t>
            </a:r>
            <a:endParaRPr sz="1200" b="0" i="0" u="none" strike="noStrike" cap="none" dirty="0">
              <a:solidFill>
                <a:schemeClr val="dk1"/>
              </a:solidFill>
              <a:latin typeface="Calibri"/>
              <a:ea typeface="Calibri"/>
              <a:cs typeface="Calibri"/>
              <a:sym typeface="Calibri"/>
            </a:endParaRPr>
          </a:p>
        </p:txBody>
      </p:sp>
      <p:sp>
        <p:nvSpPr>
          <p:cNvPr id="327" name="Shape 32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24582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347" name="Shape 34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1078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56" name="Shape 35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79607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67" name="Shape 36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487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6" name="Shape 9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3518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Before we start speaking about the Ministry Initiative, I would like to highlight a few trends that are happening across the country. Here is a snapshot of that:</a:t>
            </a:r>
          </a:p>
          <a:p>
            <a:pPr marL="0" marR="0" lvl="0" indent="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2. More and more teachers have access to smartphones. Most of the states say the penetration is as high as 80%.. Teachers are possibly the biggest representatives of WhatsApp groups sharing best practices with each other</a:t>
            </a:r>
          </a:p>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Not only that teachers are building apps, content for each other and for children in their classrooms. I haver personally met such teachers in two states – MH and AP, and I am sure I have not seen enough. </a:t>
            </a:r>
          </a:p>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At the same time, we have seen and heard many states rethinking how teachers are provided in-service training. They are rethinking because:</a:t>
            </a:r>
          </a:p>
          <a:p>
            <a:pPr marL="171450" marR="0" lvl="0" indent="-171450" algn="l" rtl="0">
              <a:spcBef>
                <a:spcPts val="0"/>
              </a:spcBef>
              <a:spcAft>
                <a:spcPts val="0"/>
              </a:spcAft>
              <a:buClr>
                <a:schemeClr val="dk1"/>
              </a:buClr>
              <a:buSzPct val="100000"/>
              <a:buFont typeface="Calibri"/>
              <a:buChar char="•"/>
            </a:pPr>
            <a:r>
              <a:rPr lang="en-IN" sz="1200" b="0" i="0" u="none" strike="noStrike" cap="none" dirty="0">
                <a:solidFill>
                  <a:schemeClr val="dk1"/>
                </a:solidFill>
                <a:latin typeface="Calibri"/>
                <a:ea typeface="Calibri"/>
                <a:cs typeface="Calibri"/>
                <a:sym typeface="Calibri"/>
              </a:rPr>
              <a:t>Current training structures is not reaching all the teachers; 2013-14 only 30% received mandatory training… and even for teachers who have received training, challenges of making PD specific to the needs of individual teachers have been a challenge</a:t>
            </a:r>
          </a:p>
          <a:p>
            <a:pPr marL="0" marR="0" lvl="0" indent="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States are building solutions some by themselves and some in partnership with innovative NGOs to build apps for:</a:t>
            </a:r>
          </a:p>
          <a:p>
            <a:pPr marL="171450" marR="0" lvl="0" indent="-171450" algn="l" rtl="0">
              <a:spcBef>
                <a:spcPts val="0"/>
              </a:spcBef>
              <a:spcAft>
                <a:spcPts val="0"/>
              </a:spcAft>
              <a:buClr>
                <a:schemeClr val="dk1"/>
              </a:buClr>
              <a:buSzPct val="100000"/>
              <a:buFont typeface="Calibri"/>
              <a:buChar char="•"/>
            </a:pPr>
            <a:r>
              <a:rPr lang="en-IN" sz="1200" b="0" i="0" u="none" strike="noStrike" cap="none" dirty="0">
                <a:solidFill>
                  <a:schemeClr val="dk1"/>
                </a:solidFill>
                <a:latin typeface="Calibri"/>
                <a:ea typeface="Calibri"/>
                <a:cs typeface="Calibri"/>
                <a:sym typeface="Calibri"/>
              </a:rPr>
              <a:t>Teachers to collaborate and create content that all teachers can use in classroom</a:t>
            </a:r>
          </a:p>
          <a:p>
            <a:pPr marL="171450" marR="0" lvl="0" indent="-171450" algn="l" rtl="0">
              <a:spcBef>
                <a:spcPts val="0"/>
              </a:spcBef>
              <a:spcAft>
                <a:spcPts val="0"/>
              </a:spcAft>
              <a:buClr>
                <a:schemeClr val="dk1"/>
              </a:buClr>
              <a:buSzPct val="100000"/>
              <a:buFont typeface="Calibri"/>
              <a:buChar char="•"/>
            </a:pPr>
            <a:r>
              <a:rPr lang="en-IN" sz="1200" b="0" i="0" u="none" strike="noStrike" cap="none" dirty="0">
                <a:solidFill>
                  <a:schemeClr val="dk1"/>
                </a:solidFill>
                <a:latin typeface="Calibri"/>
                <a:ea typeface="Calibri"/>
                <a:cs typeface="Calibri"/>
                <a:sym typeface="Calibri"/>
              </a:rPr>
              <a:t>Observation tool that a CRC can use to do classroom observation systematically and provide teachers feedback effectively</a:t>
            </a:r>
          </a:p>
          <a:p>
            <a:pPr marL="171450" marR="0" lvl="0" indent="-171450" algn="l" rtl="0">
              <a:spcBef>
                <a:spcPts val="0"/>
              </a:spcBef>
              <a:spcAft>
                <a:spcPts val="0"/>
              </a:spcAft>
              <a:buClr>
                <a:schemeClr val="dk1"/>
              </a:buClr>
              <a:buSzPct val="100000"/>
              <a:buFont typeface="Calibri"/>
              <a:buChar char="•"/>
            </a:pPr>
            <a:r>
              <a:rPr lang="en-IN" sz="1200" b="0" i="0" u="none" strike="noStrike" cap="none" dirty="0">
                <a:solidFill>
                  <a:schemeClr val="dk1"/>
                </a:solidFill>
                <a:latin typeface="Calibri"/>
                <a:ea typeface="Calibri"/>
                <a:cs typeface="Calibri"/>
                <a:sym typeface="Calibri"/>
              </a:rPr>
              <a:t>Run fixed duration courses where teachers learn from online material and mentor teachers support them virtually </a:t>
            </a:r>
          </a:p>
          <a:p>
            <a:pPr marL="0" marR="0" lvl="0" indent="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All of this is happening in not one state but many states already. …. As the Ministry observed these trends, the question for us was how do we help amplify these </a:t>
            </a:r>
            <a:r>
              <a:rPr lang="en-IN" sz="1200" b="0" i="0" u="none" strike="noStrike" cap="none" dirty="0" err="1">
                <a:solidFill>
                  <a:schemeClr val="dk1"/>
                </a:solidFill>
                <a:latin typeface="Calibri"/>
                <a:ea typeface="Calibri"/>
                <a:cs typeface="Calibri"/>
                <a:sym typeface="Calibri"/>
              </a:rPr>
              <a:t>efoorts</a:t>
            </a:r>
            <a:r>
              <a:rPr lang="en-IN" sz="1200" b="0" i="0" u="none" strike="noStrike" cap="none" dirty="0">
                <a:solidFill>
                  <a:schemeClr val="dk1"/>
                </a:solidFill>
                <a:latin typeface="Calibri"/>
                <a:ea typeface="Calibri"/>
                <a:cs typeface="Calibri"/>
                <a:sym typeface="Calibri"/>
              </a:rPr>
              <a:t> and what is that initiative at the national level which will allow for things to happen faster and across the country</a:t>
            </a:r>
          </a:p>
        </p:txBody>
      </p:sp>
      <p:sp>
        <p:nvSpPr>
          <p:cNvPr id="121" name="Shape 12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6393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Before we start speaking about the Ministry Initiative, I would like to highlight a few trends that are happening across the country. Here is a snapshot of that:</a:t>
            </a:r>
          </a:p>
          <a:p>
            <a:pPr marL="0" marR="0" lvl="0" indent="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2. More and more teachers have access to smartphones. Most of the states say the penetration is as high as 80%.. Teachers are possibly the biggest representatives of WhatsApp groups sharing best practices with each other</a:t>
            </a:r>
          </a:p>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Not only that teachers are building apps, content for each other and for children in their classrooms. I haver personally met such teachers in two states – MH and AP, and I am sure I have not seen enough. </a:t>
            </a:r>
          </a:p>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At the same time, we have seen and heard many states rethinking how teachers are provided in-service training. They are rethinking because:</a:t>
            </a:r>
          </a:p>
          <a:p>
            <a:pPr marL="171450" marR="0" lvl="0" indent="-171450" algn="l" rtl="0">
              <a:spcBef>
                <a:spcPts val="0"/>
              </a:spcBef>
              <a:spcAft>
                <a:spcPts val="0"/>
              </a:spcAft>
              <a:buClr>
                <a:schemeClr val="dk1"/>
              </a:buClr>
              <a:buSzPct val="100000"/>
              <a:buFont typeface="Calibri"/>
              <a:buChar char="•"/>
            </a:pPr>
            <a:r>
              <a:rPr lang="en-IN" sz="1200" b="0" i="0" u="none" strike="noStrike" cap="none" dirty="0">
                <a:solidFill>
                  <a:schemeClr val="dk1"/>
                </a:solidFill>
                <a:latin typeface="Calibri"/>
                <a:ea typeface="Calibri"/>
                <a:cs typeface="Calibri"/>
                <a:sym typeface="Calibri"/>
              </a:rPr>
              <a:t>Current training structures is not reaching all the teachers; 2013-14 only 30% received mandatory training… and even for teachers who have received training, challenges of making PD specific to the needs of individual teachers have been a challenge</a:t>
            </a:r>
          </a:p>
          <a:p>
            <a:pPr marL="0" marR="0" lvl="0" indent="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States are building solutions some by themselves and some in partnership with innovative NGOs to build apps for:</a:t>
            </a:r>
          </a:p>
          <a:p>
            <a:pPr marL="171450" marR="0" lvl="0" indent="-171450" algn="l" rtl="0">
              <a:spcBef>
                <a:spcPts val="0"/>
              </a:spcBef>
              <a:spcAft>
                <a:spcPts val="0"/>
              </a:spcAft>
              <a:buClr>
                <a:schemeClr val="dk1"/>
              </a:buClr>
              <a:buSzPct val="100000"/>
              <a:buFont typeface="Calibri"/>
              <a:buChar char="•"/>
            </a:pPr>
            <a:r>
              <a:rPr lang="en-IN" sz="1200" b="0" i="0" u="none" strike="noStrike" cap="none" dirty="0">
                <a:solidFill>
                  <a:schemeClr val="dk1"/>
                </a:solidFill>
                <a:latin typeface="Calibri"/>
                <a:ea typeface="Calibri"/>
                <a:cs typeface="Calibri"/>
                <a:sym typeface="Calibri"/>
              </a:rPr>
              <a:t>Teachers to collaborate and create content that all teachers can use in classroom</a:t>
            </a:r>
          </a:p>
          <a:p>
            <a:pPr marL="171450" marR="0" lvl="0" indent="-171450" algn="l" rtl="0">
              <a:spcBef>
                <a:spcPts val="0"/>
              </a:spcBef>
              <a:spcAft>
                <a:spcPts val="0"/>
              </a:spcAft>
              <a:buClr>
                <a:schemeClr val="dk1"/>
              </a:buClr>
              <a:buSzPct val="100000"/>
              <a:buFont typeface="Calibri"/>
              <a:buChar char="•"/>
            </a:pPr>
            <a:r>
              <a:rPr lang="en-IN" sz="1200" b="0" i="0" u="none" strike="noStrike" cap="none" dirty="0">
                <a:solidFill>
                  <a:schemeClr val="dk1"/>
                </a:solidFill>
                <a:latin typeface="Calibri"/>
                <a:ea typeface="Calibri"/>
                <a:cs typeface="Calibri"/>
                <a:sym typeface="Calibri"/>
              </a:rPr>
              <a:t>Observation tool that a CRC can use to do classroom observation systematically and provide teachers feedback effectively</a:t>
            </a:r>
          </a:p>
          <a:p>
            <a:pPr marL="171450" marR="0" lvl="0" indent="-171450" algn="l" rtl="0">
              <a:spcBef>
                <a:spcPts val="0"/>
              </a:spcBef>
              <a:spcAft>
                <a:spcPts val="0"/>
              </a:spcAft>
              <a:buClr>
                <a:schemeClr val="dk1"/>
              </a:buClr>
              <a:buSzPct val="100000"/>
              <a:buFont typeface="Calibri"/>
              <a:buChar char="•"/>
            </a:pPr>
            <a:r>
              <a:rPr lang="en-IN" sz="1200" b="0" i="0" u="none" strike="noStrike" cap="none" dirty="0">
                <a:solidFill>
                  <a:schemeClr val="dk1"/>
                </a:solidFill>
                <a:latin typeface="Calibri"/>
                <a:ea typeface="Calibri"/>
                <a:cs typeface="Calibri"/>
                <a:sym typeface="Calibri"/>
              </a:rPr>
              <a:t>Run fixed duration courses where teachers learn from online material and mentor teachers support them virtually </a:t>
            </a:r>
          </a:p>
          <a:p>
            <a:pPr marL="0" marR="0" lvl="0" indent="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All of this is happening in not one state but many states already. …. As the Ministry observed these trends, the question for us was how do we help amplify these </a:t>
            </a:r>
            <a:r>
              <a:rPr lang="en-IN" sz="1200" b="0" i="0" u="none" strike="noStrike" cap="none" dirty="0" err="1">
                <a:solidFill>
                  <a:schemeClr val="dk1"/>
                </a:solidFill>
                <a:latin typeface="Calibri"/>
                <a:ea typeface="Calibri"/>
                <a:cs typeface="Calibri"/>
                <a:sym typeface="Calibri"/>
              </a:rPr>
              <a:t>efoorts</a:t>
            </a:r>
            <a:r>
              <a:rPr lang="en-IN" sz="1200" b="0" i="0" u="none" strike="noStrike" cap="none" dirty="0">
                <a:solidFill>
                  <a:schemeClr val="dk1"/>
                </a:solidFill>
                <a:latin typeface="Calibri"/>
                <a:ea typeface="Calibri"/>
                <a:cs typeface="Calibri"/>
                <a:sym typeface="Calibri"/>
              </a:rPr>
              <a:t> and what is that initiative at the national level which will allow for things to happen faster and across the country</a:t>
            </a:r>
          </a:p>
        </p:txBody>
      </p:sp>
      <p:sp>
        <p:nvSpPr>
          <p:cNvPr id="121" name="Shape 12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33219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In consultation with a few states, Ministry has conceptualized the idea to launch a shared platform at the national level. The platform will be built in such a manner that will address …An important point to reemphasize is that this will be a national effort – a collaboration between </a:t>
            </a:r>
            <a:r>
              <a:rPr lang="en-IN" sz="1200" b="0" i="0" u="none" strike="noStrike" cap="none" dirty="0" err="1">
                <a:solidFill>
                  <a:schemeClr val="dk1"/>
                </a:solidFill>
                <a:latin typeface="Calibri"/>
                <a:ea typeface="Calibri"/>
                <a:cs typeface="Calibri"/>
                <a:sym typeface="Calibri"/>
              </a:rPr>
              <a:t>center</a:t>
            </a:r>
            <a:r>
              <a:rPr lang="en-IN" sz="1200" b="0" i="0" u="none" strike="noStrike" cap="none" dirty="0">
                <a:solidFill>
                  <a:schemeClr val="dk1"/>
                </a:solidFill>
                <a:latin typeface="Calibri"/>
                <a:ea typeface="Calibri"/>
                <a:cs typeface="Calibri"/>
                <a:sym typeface="Calibri"/>
              </a:rPr>
              <a:t> and state whereby </a:t>
            </a:r>
            <a:r>
              <a:rPr lang="en-IN" sz="1200" b="0" i="0" u="none" strike="noStrike" cap="none" dirty="0" err="1">
                <a:solidFill>
                  <a:schemeClr val="dk1"/>
                </a:solidFill>
                <a:latin typeface="Calibri"/>
                <a:ea typeface="Calibri"/>
                <a:cs typeface="Calibri"/>
                <a:sym typeface="Calibri"/>
              </a:rPr>
              <a:t>center</a:t>
            </a:r>
            <a:r>
              <a:rPr lang="en-IN" sz="1200" b="0" i="0" u="none" strike="noStrike" cap="none" dirty="0">
                <a:solidFill>
                  <a:schemeClr val="dk1"/>
                </a:solidFill>
                <a:latin typeface="Calibri"/>
                <a:ea typeface="Calibri"/>
                <a:cs typeface="Calibri"/>
                <a:sym typeface="Calibri"/>
              </a:rPr>
              <a:t> will build the common infrastructure and states can extend it to meet their needs and take it to their </a:t>
            </a:r>
            <a:r>
              <a:rPr lang="en-IN" sz="1200" b="0" i="0" u="none" strike="noStrike" cap="none" dirty="0" smtClean="0">
                <a:solidFill>
                  <a:schemeClr val="dk1"/>
                </a:solidFill>
                <a:latin typeface="Calibri"/>
                <a:ea typeface="Calibri"/>
                <a:cs typeface="Calibri"/>
                <a:sym typeface="Calibri"/>
              </a:rPr>
              <a:t>teachers</a:t>
            </a:r>
          </a:p>
          <a:p>
            <a:pPr marL="0" marR="0" lvl="0" indent="0" algn="l" rtl="0">
              <a:spcBef>
                <a:spcPts val="0"/>
              </a:spcBef>
              <a:buClr>
                <a:schemeClr val="dk1"/>
              </a:buClr>
              <a:buSzPct val="25000"/>
              <a:buFont typeface="Calibri"/>
              <a:buNone/>
            </a:pPr>
            <a:endParaRPr lang="en-IN" sz="1200" b="0" i="0" u="none" strike="noStrike" cap="none"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Amplify the existing initiatives</a:t>
            </a:r>
          </a:p>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Spread across</a:t>
            </a:r>
            <a:r>
              <a:rPr lang="en-IN" sz="1200" b="0" i="0" u="none" strike="noStrike" cap="none" baseline="0" dirty="0" smtClean="0">
                <a:solidFill>
                  <a:schemeClr val="dk1"/>
                </a:solidFill>
                <a:latin typeface="Calibri"/>
                <a:ea typeface="Calibri"/>
                <a:cs typeface="Calibri"/>
                <a:sym typeface="Calibri"/>
              </a:rPr>
              <a:t> the country</a:t>
            </a:r>
          </a:p>
          <a:p>
            <a:pPr marL="0" marR="0" lvl="0" indent="0" algn="l" rtl="0">
              <a:spcBef>
                <a:spcPts val="0"/>
              </a:spcBef>
              <a:buClr>
                <a:schemeClr val="dk1"/>
              </a:buClr>
              <a:buSzPct val="25000"/>
              <a:buFont typeface="Calibri"/>
              <a:buNone/>
            </a:pPr>
            <a:r>
              <a:rPr lang="en-IN" sz="1200" b="0" i="0" u="none" strike="noStrike" cap="none" baseline="0" dirty="0" smtClean="0">
                <a:solidFill>
                  <a:schemeClr val="dk1"/>
                </a:solidFill>
                <a:latin typeface="Calibri"/>
                <a:ea typeface="Calibri"/>
                <a:cs typeface="Calibri"/>
                <a:sym typeface="Calibri"/>
              </a:rPr>
              <a:t>State the flexibility an autonomy</a:t>
            </a:r>
          </a:p>
          <a:p>
            <a:pPr marL="0" marR="0" lvl="0" indent="0" algn="l" rtl="0">
              <a:spcBef>
                <a:spcPts val="0"/>
              </a:spcBef>
              <a:buClr>
                <a:schemeClr val="dk1"/>
              </a:buClr>
              <a:buSzPct val="25000"/>
              <a:buFont typeface="Calibri"/>
              <a:buNone/>
            </a:pPr>
            <a:endParaRPr lang="en-I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baseline="0" dirty="0" smtClean="0">
                <a:solidFill>
                  <a:schemeClr val="dk1"/>
                </a:solidFill>
                <a:latin typeface="Calibri"/>
                <a:ea typeface="Calibri"/>
                <a:cs typeface="Calibri"/>
                <a:sym typeface="Calibri"/>
              </a:rPr>
              <a:t>Thus NTP as the design</a:t>
            </a:r>
            <a:endParaRPr lang="en-IN" sz="1200" b="0" i="0" u="none" strike="noStrike" cap="none" dirty="0">
              <a:solidFill>
                <a:schemeClr val="dk1"/>
              </a:solidFill>
              <a:latin typeface="Calibri"/>
              <a:ea typeface="Calibri"/>
              <a:cs typeface="Calibri"/>
              <a:sym typeface="Calibri"/>
            </a:endParaRPr>
          </a:p>
        </p:txBody>
      </p:sp>
      <p:sp>
        <p:nvSpPr>
          <p:cNvPr id="142" name="Shape 14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4072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In consultation with a few states, Ministry has conceptualized the idea to launch a shared platform at the national level. The platform will be built in such a manner that will address …An important point to reemphasize is that this will be a national effort – a collaboration between </a:t>
            </a:r>
            <a:r>
              <a:rPr lang="en-IN" sz="1200" b="0" i="0" u="none" strike="noStrike" cap="none" dirty="0" err="1">
                <a:solidFill>
                  <a:schemeClr val="dk1"/>
                </a:solidFill>
                <a:latin typeface="Calibri"/>
                <a:ea typeface="Calibri"/>
                <a:cs typeface="Calibri"/>
                <a:sym typeface="Calibri"/>
              </a:rPr>
              <a:t>center</a:t>
            </a:r>
            <a:r>
              <a:rPr lang="en-IN" sz="1200" b="0" i="0" u="none" strike="noStrike" cap="none" dirty="0">
                <a:solidFill>
                  <a:schemeClr val="dk1"/>
                </a:solidFill>
                <a:latin typeface="Calibri"/>
                <a:ea typeface="Calibri"/>
                <a:cs typeface="Calibri"/>
                <a:sym typeface="Calibri"/>
              </a:rPr>
              <a:t> and state whereby </a:t>
            </a:r>
            <a:r>
              <a:rPr lang="en-IN" sz="1200" b="0" i="0" u="none" strike="noStrike" cap="none" dirty="0" err="1">
                <a:solidFill>
                  <a:schemeClr val="dk1"/>
                </a:solidFill>
                <a:latin typeface="Calibri"/>
                <a:ea typeface="Calibri"/>
                <a:cs typeface="Calibri"/>
                <a:sym typeface="Calibri"/>
              </a:rPr>
              <a:t>center</a:t>
            </a:r>
            <a:r>
              <a:rPr lang="en-IN" sz="1200" b="0" i="0" u="none" strike="noStrike" cap="none" dirty="0">
                <a:solidFill>
                  <a:schemeClr val="dk1"/>
                </a:solidFill>
                <a:latin typeface="Calibri"/>
                <a:ea typeface="Calibri"/>
                <a:cs typeface="Calibri"/>
                <a:sym typeface="Calibri"/>
              </a:rPr>
              <a:t> will build the common infrastructure and states can extend it to meet their needs and take it to their </a:t>
            </a:r>
            <a:r>
              <a:rPr lang="en-IN" sz="1200" b="0" i="0" u="none" strike="noStrike" cap="none" dirty="0" smtClean="0">
                <a:solidFill>
                  <a:schemeClr val="dk1"/>
                </a:solidFill>
                <a:latin typeface="Calibri"/>
                <a:ea typeface="Calibri"/>
                <a:cs typeface="Calibri"/>
                <a:sym typeface="Calibri"/>
              </a:rPr>
              <a:t>teachers</a:t>
            </a:r>
          </a:p>
          <a:p>
            <a:pPr marL="0" marR="0" lvl="0" indent="0" algn="l" rtl="0">
              <a:spcBef>
                <a:spcPts val="0"/>
              </a:spcBef>
              <a:buClr>
                <a:schemeClr val="dk1"/>
              </a:buClr>
              <a:buSzPct val="25000"/>
              <a:buFont typeface="Calibri"/>
              <a:buNone/>
            </a:pPr>
            <a:endParaRPr lang="en-IN" sz="1200" b="0" i="0" u="none" strike="noStrike" cap="none"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Amplify the existing initiatives</a:t>
            </a:r>
          </a:p>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Spread across</a:t>
            </a:r>
            <a:r>
              <a:rPr lang="en-IN" sz="1200" b="0" i="0" u="none" strike="noStrike" cap="none" baseline="0" dirty="0" smtClean="0">
                <a:solidFill>
                  <a:schemeClr val="dk1"/>
                </a:solidFill>
                <a:latin typeface="Calibri"/>
                <a:ea typeface="Calibri"/>
                <a:cs typeface="Calibri"/>
                <a:sym typeface="Calibri"/>
              </a:rPr>
              <a:t> the country</a:t>
            </a:r>
          </a:p>
          <a:p>
            <a:pPr marL="0" marR="0" lvl="0" indent="0" algn="l" rtl="0">
              <a:spcBef>
                <a:spcPts val="0"/>
              </a:spcBef>
              <a:buClr>
                <a:schemeClr val="dk1"/>
              </a:buClr>
              <a:buSzPct val="25000"/>
              <a:buFont typeface="Calibri"/>
              <a:buNone/>
            </a:pPr>
            <a:r>
              <a:rPr lang="en-IN" sz="1200" b="0" i="0" u="none" strike="noStrike" cap="none" baseline="0" dirty="0" smtClean="0">
                <a:solidFill>
                  <a:schemeClr val="dk1"/>
                </a:solidFill>
                <a:latin typeface="Calibri"/>
                <a:ea typeface="Calibri"/>
                <a:cs typeface="Calibri"/>
                <a:sym typeface="Calibri"/>
              </a:rPr>
              <a:t>State the flexibility an autonomy</a:t>
            </a:r>
          </a:p>
          <a:p>
            <a:pPr marL="0" marR="0" lvl="0" indent="0" algn="l" rtl="0">
              <a:spcBef>
                <a:spcPts val="0"/>
              </a:spcBef>
              <a:buClr>
                <a:schemeClr val="dk1"/>
              </a:buClr>
              <a:buSzPct val="25000"/>
              <a:buFont typeface="Calibri"/>
              <a:buNone/>
            </a:pPr>
            <a:endParaRPr lang="en-I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baseline="0" dirty="0" smtClean="0">
                <a:solidFill>
                  <a:schemeClr val="dk1"/>
                </a:solidFill>
                <a:latin typeface="Calibri"/>
                <a:ea typeface="Calibri"/>
                <a:cs typeface="Calibri"/>
                <a:sym typeface="Calibri"/>
              </a:rPr>
              <a:t>Thus NTP as the design</a:t>
            </a:r>
            <a:endParaRPr lang="en-IN" sz="1200" b="0" i="0" u="none" strike="noStrike" cap="none" dirty="0">
              <a:solidFill>
                <a:schemeClr val="dk1"/>
              </a:solidFill>
              <a:latin typeface="Calibri"/>
              <a:ea typeface="Calibri"/>
              <a:cs typeface="Calibri"/>
              <a:sym typeface="Calibri"/>
            </a:endParaRPr>
          </a:p>
        </p:txBody>
      </p:sp>
      <p:sp>
        <p:nvSpPr>
          <p:cNvPr id="142" name="Shape 14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3555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IN" sz="1200" b="0" i="0" u="none" strike="noStrike" cap="none" dirty="0" err="1" smtClean="0">
                <a:solidFill>
                  <a:schemeClr val="dk1"/>
                </a:solidFill>
                <a:latin typeface="Calibri"/>
                <a:ea typeface="Calibri"/>
                <a:cs typeface="Calibri"/>
                <a:sym typeface="Calibri"/>
              </a:rPr>
              <a:t>Mhrd</a:t>
            </a:r>
            <a:r>
              <a:rPr lang="en-IN" sz="1200" b="0" i="0" u="none" strike="noStrike" cap="none" baseline="0" dirty="0" smtClean="0">
                <a:solidFill>
                  <a:schemeClr val="dk1"/>
                </a:solidFill>
                <a:latin typeface="Calibri"/>
                <a:ea typeface="Calibri"/>
                <a:cs typeface="Calibri"/>
                <a:sym typeface="Calibri"/>
              </a:rPr>
              <a:t> did a workshop on march 9 inviting </a:t>
            </a:r>
            <a:r>
              <a:rPr lang="en-IN" sz="1200" b="0" i="0" u="none" strike="noStrike" cap="none" baseline="0" dirty="0" err="1" smtClean="0">
                <a:solidFill>
                  <a:schemeClr val="dk1"/>
                </a:solidFill>
                <a:latin typeface="Calibri"/>
                <a:ea typeface="Calibri"/>
                <a:cs typeface="Calibri"/>
                <a:sym typeface="Calibri"/>
              </a:rPr>
              <a:t>prticpaton</a:t>
            </a:r>
            <a:r>
              <a:rPr lang="en-IN" sz="1200" b="0" i="0" u="none" strike="noStrike" cap="none" baseline="0" dirty="0" smtClean="0">
                <a:solidFill>
                  <a:schemeClr val="dk1"/>
                </a:solidFill>
                <a:latin typeface="Calibri"/>
                <a:ea typeface="Calibri"/>
                <a:cs typeface="Calibri"/>
                <a:sym typeface="Calibri"/>
              </a:rPr>
              <a:t> and contribution from different stakeholders: </a:t>
            </a:r>
            <a:r>
              <a:rPr lang="en-IN" sz="1200" b="0" i="0" u="none" strike="noStrike" cap="none" baseline="0" dirty="0" err="1" smtClean="0">
                <a:solidFill>
                  <a:schemeClr val="dk1"/>
                </a:solidFill>
                <a:latin typeface="Calibri"/>
                <a:ea typeface="Calibri"/>
                <a:cs typeface="Calibri"/>
                <a:sym typeface="Calibri"/>
              </a:rPr>
              <a:t>teaher</a:t>
            </a:r>
            <a:r>
              <a:rPr lang="en-IN" sz="1200" b="0" i="0" u="none" strike="noStrike" cap="none" baseline="0" dirty="0" smtClean="0">
                <a:solidFill>
                  <a:schemeClr val="dk1"/>
                </a:solidFill>
                <a:latin typeface="Calibri"/>
                <a:ea typeface="Calibri"/>
                <a:cs typeface="Calibri"/>
                <a:sym typeface="Calibri"/>
              </a:rPr>
              <a:t> training </a:t>
            </a:r>
            <a:r>
              <a:rPr lang="en-IN" sz="1200" b="0" i="0" u="none" strike="noStrike" cap="none" baseline="0" dirty="0" err="1" smtClean="0">
                <a:solidFill>
                  <a:schemeClr val="dk1"/>
                </a:solidFill>
                <a:latin typeface="Calibri"/>
                <a:ea typeface="Calibri"/>
                <a:cs typeface="Calibri"/>
                <a:sym typeface="Calibri"/>
              </a:rPr>
              <a:t>organiation</a:t>
            </a:r>
            <a:r>
              <a:rPr lang="en-IN" sz="1200" b="0" i="0" u="none" strike="noStrike" cap="none" baseline="0" dirty="0" smtClean="0">
                <a:solidFill>
                  <a:schemeClr val="dk1"/>
                </a:solidFill>
                <a:latin typeface="Calibri"/>
                <a:ea typeface="Calibri"/>
                <a:cs typeface="Calibri"/>
                <a:sym typeface="Calibri"/>
              </a:rPr>
              <a:t>, states, digital content, technology partners…</a:t>
            </a:r>
          </a:p>
          <a:p>
            <a:pPr marL="0" marR="0" lvl="0" indent="0" algn="l" rtl="0">
              <a:spcBef>
                <a:spcPts val="0"/>
              </a:spcBef>
              <a:buClr>
                <a:schemeClr val="dk1"/>
              </a:buClr>
              <a:buSzPct val="25000"/>
              <a:buFont typeface="Calibri"/>
              <a:buNone/>
            </a:pPr>
            <a:endParaRPr lang="en-I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baseline="0" dirty="0" smtClean="0">
                <a:solidFill>
                  <a:schemeClr val="dk1"/>
                </a:solidFill>
                <a:latin typeface="Calibri"/>
                <a:ea typeface="Calibri"/>
                <a:cs typeface="Calibri"/>
                <a:sym typeface="Calibri"/>
              </a:rPr>
              <a:t>There was an overwhelming response and on March 31, a decision was notified to build NTP as an MHRD initiative under NCTE … NCTE has conceptualised his for these three stakeholders.</a:t>
            </a:r>
            <a:endParaRPr sz="1200" b="0" i="0" u="none" strike="noStrike" cap="none" dirty="0">
              <a:solidFill>
                <a:schemeClr val="dk1"/>
              </a:solidFill>
              <a:latin typeface="Calibri"/>
              <a:ea typeface="Calibri"/>
              <a:cs typeface="Calibri"/>
              <a:sym typeface="Calibri"/>
            </a:endParaRPr>
          </a:p>
        </p:txBody>
      </p:sp>
      <p:sp>
        <p:nvSpPr>
          <p:cNvPr id="161" name="Shape 16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3455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Teacher Development is facilitated by a combination of activities. Content is one of them but an important one. We are spending time thinking about what that content is. For now, there are two types of content that we need to immediately provide our teachers.</a:t>
            </a:r>
          </a:p>
          <a:p>
            <a:pPr marL="0" marR="0" lvl="0" indent="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One content types is the Curriculum-linked Teaching Content. The content that can help teachers to prepare for class sessions better. These could be lesson plans linked to each chapter, these could be videos on how to teach a particular topic such as mixed fraction, an interactive of where students may face difficulty (as Mr. Srikanth was showing us yesterday) and question bank that can help teachers to generate worksheets and assignments for children. The platform will have the capability to tag all content to curriculum, learning indicators etc. </a:t>
            </a:r>
            <a:endParaRPr lang="en-IN" sz="1200" b="0" i="0" u="none" strike="noStrike" cap="none"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lang="en-IN" sz="1200" b="0" i="0" u="none" strike="noStrike" cap="none" dirty="0" smtClean="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IN" sz="1200" b="0" i="0" u="none" strike="noStrike" cap="none" dirty="0" smtClean="0">
                <a:solidFill>
                  <a:schemeClr val="dk1"/>
                </a:solidFill>
                <a:latin typeface="Calibri"/>
                <a:ea typeface="Calibri"/>
                <a:cs typeface="Calibri"/>
                <a:sym typeface="Calibri"/>
              </a:rPr>
              <a:t>Two types</a:t>
            </a:r>
            <a:r>
              <a:rPr lang="en-IN" sz="1200" b="0" i="0" u="none" strike="noStrike" cap="none" baseline="0" dirty="0" smtClean="0">
                <a:solidFill>
                  <a:schemeClr val="dk1"/>
                </a:solidFill>
                <a:latin typeface="Calibri"/>
                <a:ea typeface="Calibri"/>
                <a:cs typeface="Calibri"/>
                <a:sym typeface="Calibri"/>
              </a:rPr>
              <a:t> of content </a:t>
            </a:r>
            <a:r>
              <a:rPr lang="en-IN" sz="1200" b="0" i="0" u="none" strike="noStrike" cap="none" baseline="0" dirty="0" err="1" smtClean="0">
                <a:solidFill>
                  <a:schemeClr val="dk1"/>
                </a:solidFill>
                <a:latin typeface="Calibri"/>
                <a:ea typeface="Calibri"/>
                <a:cs typeface="Calibri"/>
                <a:sym typeface="Calibri"/>
              </a:rPr>
              <a:t>st</a:t>
            </a:r>
            <a:r>
              <a:rPr lang="en-IN" sz="1200" b="0" i="0" u="none" strike="noStrike" cap="none" baseline="0" dirty="0" smtClean="0">
                <a:solidFill>
                  <a:schemeClr val="dk1"/>
                </a:solidFill>
                <a:latin typeface="Calibri"/>
                <a:ea typeface="Calibri"/>
                <a:cs typeface="Calibri"/>
                <a:sym typeface="Calibri"/>
              </a:rPr>
              <a:t> doc</a:t>
            </a:r>
            <a:endParaRPr lang="en-IN" sz="1200" b="0" i="0" u="none" strike="noStrike" cap="none" dirty="0">
              <a:solidFill>
                <a:schemeClr val="dk1"/>
              </a:solidFill>
              <a:latin typeface="Calibri"/>
              <a:ea typeface="Calibri"/>
              <a:cs typeface="Calibri"/>
              <a:sym typeface="Calibri"/>
            </a:endParaRPr>
          </a:p>
        </p:txBody>
      </p:sp>
      <p:sp>
        <p:nvSpPr>
          <p:cNvPr id="172" name="Shape 17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62902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IN" sz="1200" b="0" i="0" u="none" strike="noStrike" cap="none" dirty="0">
                <a:solidFill>
                  <a:schemeClr val="dk1"/>
                </a:solidFill>
                <a:latin typeface="Calibri"/>
                <a:ea typeface="Calibri"/>
                <a:cs typeface="Calibri"/>
                <a:sym typeface="Calibri"/>
              </a:rPr>
              <a:t>In addition to the two content types, we are building the following features: </a:t>
            </a:r>
          </a:p>
          <a:p>
            <a:pPr marL="171450" marR="0" lvl="0" indent="-171450" algn="l" rtl="0">
              <a:spcBef>
                <a:spcPts val="0"/>
              </a:spcBef>
              <a:spcAft>
                <a:spcPts val="0"/>
              </a:spcAft>
              <a:buClr>
                <a:schemeClr val="dk1"/>
              </a:buClr>
              <a:buSzPct val="25000"/>
              <a:buFont typeface="Calibri"/>
              <a:buChar char="•"/>
            </a:pPr>
            <a:r>
              <a:rPr lang="en-IN" sz="1200" b="0" i="0" u="none" strike="noStrike" cap="none" dirty="0">
                <a:solidFill>
                  <a:schemeClr val="dk1"/>
                </a:solidFill>
                <a:latin typeface="Calibri"/>
                <a:ea typeface="Calibri"/>
                <a:cs typeface="Calibri"/>
                <a:sym typeface="Calibri"/>
              </a:rPr>
              <a:t>Content authoring so that anyone can create and curate content. </a:t>
            </a:r>
            <a:r>
              <a:rPr lang="en-IN" sz="1200" b="0" i="0" u="none" strike="noStrike" cap="none" dirty="0" err="1">
                <a:solidFill>
                  <a:schemeClr val="dk1"/>
                </a:solidFill>
                <a:latin typeface="Calibri"/>
                <a:ea typeface="Calibri"/>
                <a:cs typeface="Calibri"/>
                <a:sym typeface="Calibri"/>
              </a:rPr>
              <a:t>Infact</a:t>
            </a:r>
            <a:r>
              <a:rPr lang="en-IN" sz="1200" b="0" i="0" u="none" strike="noStrike" cap="none" dirty="0">
                <a:solidFill>
                  <a:schemeClr val="dk1"/>
                </a:solidFill>
                <a:latin typeface="Calibri"/>
                <a:ea typeface="Calibri"/>
                <a:cs typeface="Calibri"/>
                <a:sym typeface="Calibri"/>
              </a:rPr>
              <a:t> MH is already using this platform and about 150  teachers are creating elementary content in three subjects</a:t>
            </a:r>
          </a:p>
          <a:p>
            <a:pPr marL="171450" marR="0" lvl="0" indent="-171450" algn="l" rtl="0">
              <a:spcBef>
                <a:spcPts val="0"/>
              </a:spcBef>
              <a:spcAft>
                <a:spcPts val="0"/>
              </a:spcAft>
              <a:buClr>
                <a:schemeClr val="dk1"/>
              </a:buClr>
              <a:buSzPct val="25000"/>
              <a:buFont typeface="Calibri"/>
              <a:buChar char="•"/>
            </a:pPr>
            <a:r>
              <a:rPr lang="en-IN" sz="1200" b="0" i="0" u="none" strike="noStrike" cap="none" dirty="0">
                <a:solidFill>
                  <a:schemeClr val="dk1"/>
                </a:solidFill>
                <a:latin typeface="Calibri"/>
                <a:ea typeface="Calibri"/>
                <a:cs typeface="Calibri"/>
                <a:sym typeface="Calibri"/>
              </a:rPr>
              <a:t>Teachers should be able to generate student assessment and in the next phase even conduct student assessment on the platform</a:t>
            </a:r>
          </a:p>
          <a:p>
            <a:pPr marL="171450" marR="0" lvl="0" indent="-171450" algn="l" rtl="0">
              <a:spcBef>
                <a:spcPts val="0"/>
              </a:spcBef>
              <a:spcAft>
                <a:spcPts val="0"/>
              </a:spcAft>
              <a:buClr>
                <a:schemeClr val="dk1"/>
              </a:buClr>
              <a:buSzPct val="25000"/>
              <a:buFont typeface="Calibri"/>
              <a:buChar char="•"/>
            </a:pPr>
            <a:r>
              <a:rPr lang="en-IN" sz="1200" b="0" i="0" u="none" strike="noStrike" cap="none" dirty="0">
                <a:solidFill>
                  <a:schemeClr val="dk1"/>
                </a:solidFill>
                <a:latin typeface="Calibri"/>
                <a:ea typeface="Calibri"/>
                <a:cs typeface="Calibri"/>
                <a:sym typeface="Calibri"/>
              </a:rPr>
              <a:t>Course management – fixed duration, long duration. Andhra Pradesh recently tested a course building on the alpha version of the platform</a:t>
            </a:r>
          </a:p>
          <a:p>
            <a:pPr marL="171450" marR="0" lvl="0" indent="-171450" algn="l" rtl="0">
              <a:spcBef>
                <a:spcPts val="0"/>
              </a:spcBef>
              <a:buClr>
                <a:schemeClr val="dk1"/>
              </a:buClr>
              <a:buSzPct val="25000"/>
              <a:buFont typeface="Calibri"/>
              <a:buChar char="•"/>
            </a:pPr>
            <a:r>
              <a:rPr lang="en-IN" sz="1200" b="0" i="0" u="none" strike="noStrike" cap="none" dirty="0">
                <a:solidFill>
                  <a:schemeClr val="dk1"/>
                </a:solidFill>
                <a:latin typeface="Calibri"/>
                <a:ea typeface="Calibri"/>
                <a:cs typeface="Calibri"/>
                <a:sym typeface="Calibri"/>
              </a:rPr>
              <a:t>Also very important is a workspace for teachers which allows teachers to create a public profile but also own a private workspace where they can have their own libraries </a:t>
            </a:r>
            <a:endParaRPr lang="en-IN" sz="1200" b="0" i="0" u="none" strike="noStrike" cap="none" dirty="0" smtClean="0">
              <a:solidFill>
                <a:schemeClr val="dk1"/>
              </a:solidFill>
              <a:latin typeface="Calibri"/>
              <a:ea typeface="Calibri"/>
              <a:cs typeface="Calibri"/>
              <a:sym typeface="Calibri"/>
            </a:endParaRPr>
          </a:p>
          <a:p>
            <a:pPr marL="171450" marR="0" lvl="0" indent="-171450" algn="l" rtl="0">
              <a:spcBef>
                <a:spcPts val="0"/>
              </a:spcBef>
              <a:buClr>
                <a:schemeClr val="dk1"/>
              </a:buClr>
              <a:buSzPct val="25000"/>
              <a:buFont typeface="Calibri"/>
              <a:buChar char="•"/>
            </a:pPr>
            <a:endParaRPr lang="en-IN" sz="1200" b="0" i="0" u="none" strike="noStrike" cap="none" dirty="0" smtClean="0">
              <a:solidFill>
                <a:schemeClr val="dk1"/>
              </a:solidFill>
              <a:latin typeface="Calibri"/>
              <a:ea typeface="Calibri"/>
              <a:cs typeface="Calibri"/>
              <a:sym typeface="Calibri"/>
            </a:endParaRPr>
          </a:p>
          <a:p>
            <a:pPr marL="171450" marR="0" lvl="0" indent="-171450" algn="l" rtl="0">
              <a:spcBef>
                <a:spcPts val="0"/>
              </a:spcBef>
              <a:buClr>
                <a:schemeClr val="dk1"/>
              </a:buClr>
              <a:buSzPct val="25000"/>
              <a:buFont typeface="Calibri"/>
              <a:buChar char="•"/>
            </a:pPr>
            <a:r>
              <a:rPr lang="en-IN" sz="1200" b="0" i="0" u="none" strike="noStrike" cap="none" dirty="0" smtClean="0">
                <a:solidFill>
                  <a:schemeClr val="dk1"/>
                </a:solidFill>
                <a:latin typeface="Calibri"/>
                <a:ea typeface="Calibri"/>
                <a:cs typeface="Calibri"/>
                <a:sym typeface="Calibri"/>
              </a:rPr>
              <a:t>Refer doc</a:t>
            </a:r>
            <a:endParaRPr lang="en-IN" sz="1200" b="0" i="0" u="none" strike="noStrike" cap="none" dirty="0">
              <a:solidFill>
                <a:schemeClr val="dk1"/>
              </a:solidFill>
              <a:latin typeface="Calibri"/>
              <a:ea typeface="Calibri"/>
              <a:cs typeface="Calibri"/>
              <a:sym typeface="Calibri"/>
            </a:endParaRPr>
          </a:p>
        </p:txBody>
      </p:sp>
      <p:sp>
        <p:nvSpPr>
          <p:cNvPr id="191" name="Shape 191"/>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IN" sz="1200" b="0" i="0" u="none" strike="noStrike" cap="none">
                <a:solidFill>
                  <a:schemeClr val="dk1"/>
                </a:solidFill>
                <a:latin typeface="Calibri"/>
                <a:ea typeface="Calibri"/>
                <a:cs typeface="Calibri"/>
                <a:sym typeface="Calibri"/>
              </a:rPr>
              <a:t>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630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143000" y="1122362"/>
            <a:ext cx="6858000" cy="238760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7" name="Shape 17"/>
          <p:cNvSpPr txBox="1">
            <a:spLocks noGrp="1"/>
          </p:cNvSpPr>
          <p:nvPr>
            <p:ph type="subTitle" idx="1"/>
          </p:nvPr>
        </p:nvSpPr>
        <p:spPr>
          <a:xfrm>
            <a:off x="1143000" y="3602037"/>
            <a:ext cx="6858000" cy="1655761"/>
          </a:xfrm>
          <a:prstGeom prst="rect">
            <a:avLst/>
          </a:prstGeom>
          <a:noFill/>
          <a:ln>
            <a:noFill/>
          </a:ln>
        </p:spPr>
        <p:txBody>
          <a:bodyPr lIns="91425" tIns="91425" rIns="91425" bIns="91425" anchor="t" anchorCtr="0"/>
          <a:lstStyle>
            <a:lvl1pPr marL="0" marR="0" lvl="0" indent="0" algn="ctr" rtl="0">
              <a:lnSpc>
                <a:spcPct val="90000"/>
              </a:lnSpc>
              <a:spcBef>
                <a:spcPts val="75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375"/>
              </a:spcBef>
              <a:spcAft>
                <a:spcPts val="0"/>
              </a:spcAft>
              <a:buClr>
                <a:schemeClr val="dk1"/>
              </a:buClr>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375"/>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375"/>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375"/>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4" name="Shape 74"/>
          <p:cNvSpPr txBox="1">
            <a:spLocks noGrp="1"/>
          </p:cNvSpPr>
          <p:nvPr>
            <p:ph type="body" idx="1"/>
          </p:nvPr>
        </p:nvSpPr>
        <p:spPr>
          <a:xfrm rot="5400000">
            <a:off x="2396330" y="57942"/>
            <a:ext cx="4351338" cy="7886700"/>
          </a:xfrm>
          <a:prstGeom prst="rect">
            <a:avLst/>
          </a:prstGeom>
          <a:noFill/>
          <a:ln>
            <a:noFill/>
          </a:ln>
        </p:spPr>
        <p:txBody>
          <a:bodyPr lIns="91425" tIns="91425" rIns="91425" bIns="91425" anchor="t" anchorCtr="0"/>
          <a:lstStyle>
            <a:lvl1pPr marL="171450" marR="0" lvl="0" indent="889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2" y="2285206"/>
            <a:ext cx="5811838" cy="1971675"/>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0" name="Shape 80"/>
          <p:cNvSpPr txBox="1">
            <a:spLocks noGrp="1"/>
          </p:cNvSpPr>
          <p:nvPr>
            <p:ph type="body" idx="1"/>
          </p:nvPr>
        </p:nvSpPr>
        <p:spPr>
          <a:xfrm rot="5400000">
            <a:off x="623093" y="370680"/>
            <a:ext cx="5811838" cy="5800725"/>
          </a:xfrm>
          <a:prstGeom prst="rect">
            <a:avLst/>
          </a:prstGeom>
          <a:noFill/>
          <a:ln>
            <a:noFill/>
          </a:ln>
        </p:spPr>
        <p:txBody>
          <a:bodyPr lIns="91425" tIns="91425" rIns="91425" bIns="91425" anchor="t" anchorCtr="0"/>
          <a:lstStyle>
            <a:lvl1pPr marL="171450" marR="0" lvl="0" indent="889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1"/>
        <p:cNvGrpSpPr/>
        <p:nvPr/>
      </p:nvGrpSpPr>
      <p:grpSpPr>
        <a:xfrm>
          <a:off x="0" y="0"/>
          <a:ext cx="0" cy="0"/>
          <a:chOff x="0" y="0"/>
          <a:chExt cx="0" cy="0"/>
        </a:xfrm>
      </p:grpSpPr>
      <p:sp>
        <p:nvSpPr>
          <p:cNvPr id="22" name="Shape 22"/>
          <p:cNvSpPr/>
          <p:nvPr/>
        </p:nvSpPr>
        <p:spPr>
          <a:xfrm>
            <a:off x="0" y="6244630"/>
            <a:ext cx="9144000" cy="627017"/>
          </a:xfrm>
          <a:prstGeom prst="rect">
            <a:avLst/>
          </a:prstGeom>
          <a:solidFill>
            <a:srgbClr val="24406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3" name="Shape 23"/>
          <p:cNvSpPr/>
          <p:nvPr/>
        </p:nvSpPr>
        <p:spPr>
          <a:xfrm>
            <a:off x="0" y="-27335"/>
            <a:ext cx="9144000" cy="627017"/>
          </a:xfrm>
          <a:prstGeom prst="rect">
            <a:avLst/>
          </a:prstGeom>
          <a:solidFill>
            <a:srgbClr val="7F7F7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4" name="Shape 24"/>
          <p:cNvSpPr txBox="1">
            <a:spLocks noGrp="1"/>
          </p:cNvSpPr>
          <p:nvPr>
            <p:ph type="body" idx="1"/>
          </p:nvPr>
        </p:nvSpPr>
        <p:spPr>
          <a:xfrm>
            <a:off x="0" y="0"/>
            <a:ext cx="9144000" cy="627063"/>
          </a:xfrm>
          <a:prstGeom prst="rect">
            <a:avLst/>
          </a:prstGeom>
          <a:noFill/>
          <a:ln>
            <a:noFill/>
          </a:ln>
        </p:spPr>
        <p:txBody>
          <a:bodyPr lIns="91425" tIns="91425" rIns="91425" bIns="91425" anchor="ctr" anchorCtr="0"/>
          <a:lstStyle>
            <a:lvl1pPr marL="82154" marR="0" lvl="0" indent="-5953" algn="l" rtl="0">
              <a:lnSpc>
                <a:spcPct val="90000"/>
              </a:lnSpc>
              <a:spcBef>
                <a:spcPts val="750"/>
              </a:spcBef>
              <a:spcAft>
                <a:spcPts val="0"/>
              </a:spcAft>
              <a:buClr>
                <a:schemeClr val="lt1"/>
              </a:buClr>
              <a:buFont typeface="Arial"/>
              <a:buNone/>
              <a:defRPr sz="2000" b="0" i="0" u="none" strike="noStrike" cap="none">
                <a:solidFill>
                  <a:schemeClr val="lt1"/>
                </a:solidFill>
                <a:latin typeface="Cabin"/>
                <a:ea typeface="Cabin"/>
                <a:cs typeface="Cabin"/>
                <a:sym typeface="Cabin"/>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a:t>
            </a:fld>
            <a:endParaRPr lang="en-IN" sz="1200" b="0" i="0" u="none" strike="noStrike" cap="none">
              <a:solidFill>
                <a:schemeClr val="lt1"/>
              </a:solidFill>
              <a:latin typeface="Cabin"/>
              <a:ea typeface="Cabin"/>
              <a:cs typeface="Cabin"/>
              <a:sym typeface="Cabin"/>
            </a:endParaRPr>
          </a:p>
        </p:txBody>
      </p:sp>
      <p:pic>
        <p:nvPicPr>
          <p:cNvPr id="26" name="Shape 26"/>
          <p:cNvPicPr preferRelativeResize="0"/>
          <p:nvPr/>
        </p:nvPicPr>
        <p:blipFill rotWithShape="1">
          <a:blip r:embed="rId2">
            <a:alphaModFix/>
          </a:blip>
          <a:srcRect r="39252" b="-7421"/>
          <a:stretch/>
        </p:blipFill>
        <p:spPr>
          <a:xfrm>
            <a:off x="123681" y="6385873"/>
            <a:ext cx="3780429" cy="38703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23887" y="1709739"/>
            <a:ext cx="7886700" cy="285273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9" name="Shape 29"/>
          <p:cNvSpPr txBox="1">
            <a:spLocks noGrp="1"/>
          </p:cNvSpPr>
          <p:nvPr>
            <p:ph type="body" idx="1"/>
          </p:nvPr>
        </p:nvSpPr>
        <p:spPr>
          <a:xfrm>
            <a:off x="623887" y="4589464"/>
            <a:ext cx="7886700" cy="1500187"/>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spcAft>
                <a:spcPts val="0"/>
              </a:spcAft>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spcAft>
                <a:spcPts val="0"/>
              </a:spcAft>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28650" y="365126"/>
            <a:ext cx="7886700"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5" name="Shape 35"/>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889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889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29841" y="365126"/>
            <a:ext cx="7886700"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42" name="Shape 42"/>
          <p:cNvSpPr txBox="1">
            <a:spLocks noGrp="1"/>
          </p:cNvSpPr>
          <p:nvPr>
            <p:ph type="body" idx="1"/>
          </p:nvPr>
        </p:nvSpPr>
        <p:spPr>
          <a:xfrm>
            <a:off x="629841" y="1681163"/>
            <a:ext cx="3868340" cy="823912"/>
          </a:xfrm>
          <a:prstGeom prst="rect">
            <a:avLst/>
          </a:prstGeom>
          <a:noFill/>
          <a:ln>
            <a:noFill/>
          </a:ln>
        </p:spPr>
        <p:txBody>
          <a:bodyPr lIns="91425" tIns="91425" rIns="91425" bIns="91425" anchor="b" anchorCtr="0"/>
          <a:lstStyle>
            <a:lvl1pPr marL="0" marR="0" lvl="0" indent="0" algn="l" rtl="0">
              <a:lnSpc>
                <a:spcPct val="90000"/>
              </a:lnSpc>
              <a:spcBef>
                <a:spcPts val="75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1350" b="1"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629841" y="2505075"/>
            <a:ext cx="3868340" cy="3684588"/>
          </a:xfrm>
          <a:prstGeom prst="rect">
            <a:avLst/>
          </a:prstGeom>
          <a:noFill/>
          <a:ln>
            <a:noFill/>
          </a:ln>
        </p:spPr>
        <p:txBody>
          <a:bodyPr lIns="91425" tIns="91425" rIns="91425" bIns="91425" anchor="t" anchorCtr="0"/>
          <a:lstStyle>
            <a:lvl1pPr marL="171450" marR="0" lvl="0" indent="889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29150" y="1681163"/>
            <a:ext cx="3887389" cy="823912"/>
          </a:xfrm>
          <a:prstGeom prst="rect">
            <a:avLst/>
          </a:prstGeom>
          <a:noFill/>
          <a:ln>
            <a:noFill/>
          </a:ln>
        </p:spPr>
        <p:txBody>
          <a:bodyPr lIns="91425" tIns="91425" rIns="91425" bIns="91425" anchor="b" anchorCtr="0"/>
          <a:lstStyle>
            <a:lvl1pPr marL="0" marR="0" lvl="0" indent="0" algn="l" rtl="0">
              <a:lnSpc>
                <a:spcPct val="90000"/>
              </a:lnSpc>
              <a:spcBef>
                <a:spcPts val="75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1350" b="1"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29150" y="2505075"/>
            <a:ext cx="3887389" cy="3684588"/>
          </a:xfrm>
          <a:prstGeom prst="rect">
            <a:avLst/>
          </a:prstGeom>
          <a:noFill/>
          <a:ln>
            <a:noFill/>
          </a:ln>
        </p:spPr>
        <p:txBody>
          <a:bodyPr lIns="91425" tIns="91425" rIns="91425" bIns="91425" anchor="t" anchorCtr="0"/>
          <a:lstStyle>
            <a:lvl1pPr marL="171450" marR="0" lvl="0" indent="889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28650" y="365126"/>
            <a:ext cx="7886700"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1" name="Shape 51"/>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198"/>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0" name="Shape 60"/>
          <p:cNvSpPr txBox="1">
            <a:spLocks noGrp="1"/>
          </p:cNvSpPr>
          <p:nvPr>
            <p:ph type="body" idx="1"/>
          </p:nvPr>
        </p:nvSpPr>
        <p:spPr>
          <a:xfrm>
            <a:off x="3887391" y="987425"/>
            <a:ext cx="4629150" cy="4873623"/>
          </a:xfrm>
          <a:prstGeom prst="rect">
            <a:avLst/>
          </a:prstGeom>
          <a:noFill/>
          <a:ln>
            <a:noFill/>
          </a:ln>
        </p:spPr>
        <p:txBody>
          <a:bodyPr lIns="91425" tIns="91425" rIns="91425" bIns="91425" anchor="t" anchorCtr="0"/>
          <a:lstStyle>
            <a:lvl1pPr marL="171450" marR="0" lvl="0" indent="133350" algn="l" rtl="0">
              <a:lnSpc>
                <a:spcPct val="90000"/>
              </a:lnSpc>
              <a:spcBef>
                <a:spcPts val="75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14350" marR="0" lvl="1" indent="88900" algn="l" rtl="0">
              <a:lnSpc>
                <a:spcPct val="90000"/>
              </a:lnSpc>
              <a:spcBef>
                <a:spcPts val="375"/>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57250" marR="0" lvl="2"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0150" marR="0" lvl="3"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3050" marR="0" lvl="4"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85950" marR="0" lvl="5"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28850" marR="0" lvl="6"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1750" marR="0" lvl="7"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14650" marR="0" lvl="8"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198"/>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7" name="Shape 67"/>
          <p:cNvSpPr>
            <a:spLocks noGrp="1"/>
          </p:cNvSpPr>
          <p:nvPr>
            <p:ph type="pic" idx="2"/>
          </p:nvPr>
        </p:nvSpPr>
        <p:spPr>
          <a:xfrm>
            <a:off x="3887391" y="987425"/>
            <a:ext cx="4629150" cy="4873623"/>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lIns="91425" tIns="91425" rIns="91425" bIns="91425" anchor="t" anchorCtr="0"/>
          <a:lstStyle>
            <a:lvl1pPr marL="171450" marR="0" lvl="0" indent="889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098"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IN" sz="900" b="0" i="0" u="none" strike="noStrike" cap="none">
                <a:solidFill>
                  <a:srgbClr val="888888"/>
                </a:solidFill>
                <a:latin typeface="Calibri"/>
                <a:ea typeface="Calibri"/>
                <a:cs typeface="Calibri"/>
                <a:sym typeface="Calibri"/>
              </a:rPr>
              <a:t>‹#›</a:t>
            </a:fld>
            <a:endParaRPr lang="en-IN" sz="9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375E"/>
        </a:solidFill>
        <a:effectLst/>
      </p:bgPr>
    </p:bg>
    <p:spTree>
      <p:nvGrpSpPr>
        <p:cNvPr id="1" name="Shape 87"/>
        <p:cNvGrpSpPr/>
        <p:nvPr/>
      </p:nvGrpSpPr>
      <p:grpSpPr>
        <a:xfrm>
          <a:off x="0" y="0"/>
          <a:ext cx="0" cy="0"/>
          <a:chOff x="0" y="0"/>
          <a:chExt cx="0" cy="0"/>
        </a:xfrm>
      </p:grpSpPr>
      <p:pic>
        <p:nvPicPr>
          <p:cNvPr id="88" name="Shape 88"/>
          <p:cNvPicPr preferRelativeResize="0"/>
          <p:nvPr/>
        </p:nvPicPr>
        <p:blipFill rotWithShape="1">
          <a:blip r:embed="rId3">
            <a:alphaModFix/>
          </a:blip>
          <a:srcRect r="41344" b="-9975"/>
          <a:stretch/>
        </p:blipFill>
        <p:spPr>
          <a:xfrm>
            <a:off x="273929" y="6242001"/>
            <a:ext cx="3370609" cy="365874"/>
          </a:xfrm>
          <a:prstGeom prst="rect">
            <a:avLst/>
          </a:prstGeom>
          <a:noFill/>
          <a:ln>
            <a:noFill/>
          </a:ln>
        </p:spPr>
      </p:pic>
      <p:sp>
        <p:nvSpPr>
          <p:cNvPr id="89" name="Shape 89"/>
          <p:cNvSpPr txBox="1"/>
          <p:nvPr/>
        </p:nvSpPr>
        <p:spPr>
          <a:xfrm>
            <a:off x="1547384" y="5129636"/>
            <a:ext cx="6049231" cy="64338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3600" b="1" i="0" u="none" strike="noStrike" cap="none" dirty="0">
                <a:solidFill>
                  <a:schemeClr val="lt1"/>
                </a:solidFill>
                <a:latin typeface="Cabin"/>
                <a:ea typeface="Cabin"/>
                <a:cs typeface="Cabin"/>
                <a:sym typeface="Cabin"/>
              </a:rPr>
              <a:t>National </a:t>
            </a:r>
            <a:r>
              <a:rPr lang="en-IN" sz="3600" b="1" i="0" u="none" strike="noStrike" cap="none" dirty="0" smtClean="0">
                <a:solidFill>
                  <a:schemeClr val="lt1"/>
                </a:solidFill>
                <a:latin typeface="Cabin"/>
                <a:ea typeface="Cabin"/>
                <a:cs typeface="Cabin"/>
                <a:sym typeface="Cabin"/>
              </a:rPr>
              <a:t>Teacher </a:t>
            </a:r>
            <a:r>
              <a:rPr lang="en-IN" sz="3600" b="1" i="0" u="none" strike="noStrike" cap="none" dirty="0">
                <a:solidFill>
                  <a:schemeClr val="lt1"/>
                </a:solidFill>
                <a:latin typeface="Cabin"/>
                <a:ea typeface="Cabin"/>
                <a:cs typeface="Cabin"/>
                <a:sym typeface="Cabin"/>
              </a:rPr>
              <a:t>Platform</a:t>
            </a:r>
          </a:p>
        </p:txBody>
      </p:sp>
      <p:grpSp>
        <p:nvGrpSpPr>
          <p:cNvPr id="2" name="Group 1"/>
          <p:cNvGrpSpPr/>
          <p:nvPr/>
        </p:nvGrpSpPr>
        <p:grpSpPr>
          <a:xfrm>
            <a:off x="5172973" y="6138150"/>
            <a:ext cx="3567649" cy="573575"/>
            <a:chOff x="4335575" y="6125950"/>
            <a:chExt cx="3567649" cy="573575"/>
          </a:xfrm>
        </p:grpSpPr>
        <p:pic>
          <p:nvPicPr>
            <p:cNvPr id="91" name="Shape 91" descr="ncte_logo.png"/>
            <p:cNvPicPr preferRelativeResize="0"/>
            <p:nvPr/>
          </p:nvPicPr>
          <p:blipFill rotWithShape="1">
            <a:blip r:embed="rId4">
              <a:alphaModFix/>
            </a:blip>
            <a:srcRect/>
            <a:stretch/>
          </p:blipFill>
          <p:spPr>
            <a:xfrm>
              <a:off x="4335575" y="6125950"/>
              <a:ext cx="570499" cy="573575"/>
            </a:xfrm>
            <a:prstGeom prst="rect">
              <a:avLst/>
            </a:prstGeom>
            <a:noFill/>
            <a:ln>
              <a:noFill/>
            </a:ln>
          </p:spPr>
        </p:pic>
        <p:sp>
          <p:nvSpPr>
            <p:cNvPr id="92" name="Shape 92"/>
            <p:cNvSpPr txBox="1"/>
            <p:nvPr/>
          </p:nvSpPr>
          <p:spPr>
            <a:xfrm>
              <a:off x="4884625" y="62171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dirty="0">
                  <a:solidFill>
                    <a:srgbClr val="FFFFFF"/>
                  </a:solidFill>
                  <a:latin typeface="Arial"/>
                  <a:ea typeface="Arial"/>
                  <a:cs typeface="Arial"/>
                  <a:sym typeface="Arial"/>
                </a:rPr>
                <a:t>| National Council for Teacher Education</a:t>
              </a:r>
            </a:p>
          </p:txBody>
        </p:sp>
      </p:grpSp>
      <p:pic>
        <p:nvPicPr>
          <p:cNvPr id="93" name="Shape 93"/>
          <p:cNvPicPr preferRelativeResize="0"/>
          <p:nvPr/>
        </p:nvPicPr>
        <p:blipFill rotWithShape="1">
          <a:blip r:embed="rId5">
            <a:alphaModFix/>
          </a:blip>
          <a:srcRect/>
          <a:stretch/>
        </p:blipFill>
        <p:spPr>
          <a:xfrm>
            <a:off x="0" y="-8399"/>
            <a:ext cx="9144000" cy="4994359"/>
          </a:xfrm>
          <a:prstGeom prst="rect">
            <a:avLst/>
          </a:prstGeom>
          <a:noFill/>
          <a:ln>
            <a:noFill/>
          </a:ln>
        </p:spPr>
      </p:pic>
      <p:cxnSp>
        <p:nvCxnSpPr>
          <p:cNvPr id="6" name="Straight Connector 5"/>
          <p:cNvCxnSpPr/>
          <p:nvPr/>
        </p:nvCxnSpPr>
        <p:spPr>
          <a:xfrm>
            <a:off x="2088678" y="5852163"/>
            <a:ext cx="5111016" cy="12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10</a:t>
            </a:fld>
            <a:endParaRPr lang="en-IN" sz="1200" b="0" i="0" u="none" strike="noStrike" cap="none">
              <a:solidFill>
                <a:schemeClr val="lt1"/>
              </a:solidFill>
              <a:latin typeface="Cabin"/>
              <a:ea typeface="Cabin"/>
              <a:cs typeface="Cabin"/>
              <a:sym typeface="Cabin"/>
            </a:endParaRPr>
          </a:p>
        </p:txBody>
      </p:sp>
      <p:sp>
        <p:nvSpPr>
          <p:cNvPr id="247" name="Shape 247"/>
          <p:cNvSpPr txBox="1">
            <a:spLocks noGrp="1"/>
          </p:cNvSpPr>
          <p:nvPr>
            <p:ph type="body" idx="1"/>
          </p:nvPr>
        </p:nvSpPr>
        <p:spPr>
          <a:xfrm>
            <a:off x="-1" y="-47771"/>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a:solidFill>
                  <a:schemeClr val="lt1"/>
                </a:solidFill>
                <a:latin typeface="Cabin"/>
                <a:ea typeface="Cabin"/>
                <a:cs typeface="Cabin"/>
                <a:sym typeface="Cabin"/>
              </a:rPr>
              <a:t>About NTP | Technical Architecture</a:t>
            </a:r>
          </a:p>
        </p:txBody>
      </p:sp>
      <p:grpSp>
        <p:nvGrpSpPr>
          <p:cNvPr id="248" name="Shape 248"/>
          <p:cNvGrpSpPr/>
          <p:nvPr/>
        </p:nvGrpSpPr>
        <p:grpSpPr>
          <a:xfrm>
            <a:off x="776210" y="1317195"/>
            <a:ext cx="7570032" cy="3344603"/>
            <a:chOff x="524656" y="2792600"/>
            <a:chExt cx="7570032" cy="2299685"/>
          </a:xfrm>
        </p:grpSpPr>
        <p:sp>
          <p:nvSpPr>
            <p:cNvPr id="249" name="Shape 249"/>
            <p:cNvSpPr txBox="1"/>
            <p:nvPr/>
          </p:nvSpPr>
          <p:spPr>
            <a:xfrm>
              <a:off x="4272198" y="4565225"/>
              <a:ext cx="1129727" cy="518998"/>
            </a:xfrm>
            <a:prstGeom prst="rect">
              <a:avLst/>
            </a:prstGeom>
            <a:noFill/>
            <a:ln w="28575" cap="flat" cmpd="sng">
              <a:solidFill>
                <a:srgbClr val="002060"/>
              </a:solidFill>
              <a:prstDash val="sysDash"/>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666666"/>
                </a:buClr>
                <a:buSzPct val="25000"/>
                <a:buFont typeface="Cabin"/>
                <a:buNone/>
              </a:pPr>
              <a:r>
                <a:rPr lang="en-IN" sz="1800" i="0" u="none" strike="noStrike" cap="none" dirty="0" err="1">
                  <a:solidFill>
                    <a:srgbClr val="002060"/>
                  </a:solidFill>
                  <a:latin typeface="Cabin"/>
                  <a:ea typeface="Cabin"/>
                  <a:cs typeface="Cabin"/>
                  <a:sym typeface="Cabin"/>
                </a:rPr>
                <a:t>EkStep</a:t>
              </a:r>
              <a:endParaRPr lang="en-IN" sz="1800" i="0" u="none" strike="noStrike" cap="none" dirty="0">
                <a:solidFill>
                  <a:srgbClr val="002060"/>
                </a:solidFill>
                <a:latin typeface="Cabin"/>
                <a:ea typeface="Cabin"/>
                <a:cs typeface="Cabin"/>
                <a:sym typeface="Cabin"/>
              </a:endParaRPr>
            </a:p>
          </p:txBody>
        </p:sp>
        <p:sp>
          <p:nvSpPr>
            <p:cNvPr id="250" name="Shape 250"/>
            <p:cNvSpPr txBox="1"/>
            <p:nvPr/>
          </p:nvSpPr>
          <p:spPr>
            <a:xfrm>
              <a:off x="6250600" y="4573287"/>
              <a:ext cx="1841955" cy="518998"/>
            </a:xfrm>
            <a:prstGeom prst="rect">
              <a:avLst/>
            </a:prstGeom>
            <a:noFill/>
            <a:ln w="28575" cap="flat" cmpd="sng">
              <a:solidFill>
                <a:srgbClr val="002060"/>
              </a:solidFill>
              <a:prstDash val="sysDash"/>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666666"/>
                </a:buClr>
                <a:buSzPct val="25000"/>
                <a:buFont typeface="Cabin"/>
                <a:buNone/>
              </a:pPr>
              <a:r>
                <a:rPr lang="en-IN" sz="1800" i="0" u="none" strike="noStrike" cap="none" dirty="0" err="1">
                  <a:solidFill>
                    <a:srgbClr val="002060"/>
                  </a:solidFill>
                  <a:latin typeface="Cabin"/>
                  <a:ea typeface="Cabin"/>
                  <a:cs typeface="Cabin"/>
                  <a:sym typeface="Cabin"/>
                </a:rPr>
                <a:t>Aadhaar</a:t>
              </a:r>
              <a:r>
                <a:rPr lang="en-IN" sz="1800" i="0" u="none" strike="noStrike" cap="none" dirty="0">
                  <a:solidFill>
                    <a:srgbClr val="002060"/>
                  </a:solidFill>
                  <a:latin typeface="Cabin"/>
                  <a:ea typeface="Cabin"/>
                  <a:cs typeface="Cabin"/>
                  <a:sym typeface="Cabin"/>
                </a:rPr>
                <a:t>, Locker, UPI</a:t>
              </a:r>
            </a:p>
          </p:txBody>
        </p:sp>
        <p:sp>
          <p:nvSpPr>
            <p:cNvPr id="251" name="Shape 251"/>
            <p:cNvSpPr txBox="1"/>
            <p:nvPr/>
          </p:nvSpPr>
          <p:spPr>
            <a:xfrm>
              <a:off x="524656" y="3591916"/>
              <a:ext cx="7570032" cy="867108"/>
            </a:xfrm>
            <a:prstGeom prst="rect">
              <a:avLst/>
            </a:prstGeom>
            <a:solidFill>
              <a:srgbClr val="002060"/>
            </a:solidFill>
            <a:ln w="10000" cap="flat" cmpd="sng">
              <a:noFill/>
              <a:prstDash val="solid"/>
              <a:round/>
              <a:headEnd type="none" w="med" len="med"/>
              <a:tailEnd type="none" w="med" len="med"/>
            </a:ln>
            <a:effectLst>
              <a:outerShdw blurRad="38100" dist="30000" dir="5400000" rotWithShape="0">
                <a:srgbClr val="000000">
                  <a:alpha val="43921"/>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2200" i="0" u="none" strike="noStrike" cap="none" dirty="0">
                  <a:solidFill>
                    <a:schemeClr val="lt1"/>
                  </a:solidFill>
                  <a:latin typeface="Cabin"/>
                  <a:ea typeface="Cabin"/>
                  <a:cs typeface="Cabin"/>
                  <a:sym typeface="Cabin"/>
                </a:rPr>
                <a:t>National Teacher Platform</a:t>
              </a:r>
            </a:p>
          </p:txBody>
        </p:sp>
        <p:sp>
          <p:nvSpPr>
            <p:cNvPr id="252" name="Shape 252"/>
            <p:cNvSpPr txBox="1"/>
            <p:nvPr/>
          </p:nvSpPr>
          <p:spPr>
            <a:xfrm>
              <a:off x="1635073" y="2792600"/>
              <a:ext cx="1019934" cy="654599"/>
            </a:xfrm>
            <a:prstGeom prst="rect">
              <a:avLst/>
            </a:prstGeom>
            <a:noFill/>
            <a:ln w="28575" cap="flat" cmpd="sng">
              <a:solidFill>
                <a:srgbClr val="FF681D"/>
              </a:solidFill>
              <a:prstDash val="sysDash"/>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1500" b="1" i="0" u="none" strike="noStrike" cap="none" dirty="0">
                  <a:solidFill>
                    <a:srgbClr val="002060"/>
                  </a:solidFill>
                  <a:latin typeface="Cabin"/>
                  <a:ea typeface="Cabin"/>
                  <a:cs typeface="Cabin"/>
                  <a:sym typeface="Cabin"/>
                </a:rPr>
                <a:t>State Portals </a:t>
              </a:r>
            </a:p>
            <a:p>
              <a:pPr marL="0" marR="0" lvl="0" indent="0" algn="ctr" rtl="0">
                <a:lnSpc>
                  <a:spcPct val="100000"/>
                </a:lnSpc>
                <a:spcBef>
                  <a:spcPts val="0"/>
                </a:spcBef>
                <a:spcAft>
                  <a:spcPts val="0"/>
                </a:spcAft>
                <a:buClr>
                  <a:schemeClr val="dk1"/>
                </a:buClr>
                <a:buSzPct val="25000"/>
                <a:buFont typeface="Cabin"/>
                <a:buNone/>
              </a:pPr>
              <a:r>
                <a:rPr lang="en-IN" sz="1500" b="1" i="0" u="none" strike="noStrike" cap="none" dirty="0">
                  <a:solidFill>
                    <a:srgbClr val="002060"/>
                  </a:solidFill>
                  <a:latin typeface="Cabin"/>
                  <a:ea typeface="Cabin"/>
                  <a:cs typeface="Cabin"/>
                  <a:sym typeface="Cabin"/>
                </a:rPr>
                <a:t>&amp; Apps</a:t>
              </a:r>
            </a:p>
          </p:txBody>
        </p:sp>
        <p:sp>
          <p:nvSpPr>
            <p:cNvPr id="253" name="Shape 253"/>
            <p:cNvSpPr txBox="1"/>
            <p:nvPr/>
          </p:nvSpPr>
          <p:spPr>
            <a:xfrm>
              <a:off x="2789358" y="2792600"/>
              <a:ext cx="1042697" cy="654599"/>
            </a:xfrm>
            <a:prstGeom prst="rect">
              <a:avLst/>
            </a:prstGeom>
            <a:noFill/>
            <a:ln w="28575" cap="flat" cmpd="sng">
              <a:solidFill>
                <a:srgbClr val="FF681D"/>
              </a:solidFill>
              <a:prstDash val="sysDash"/>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1500" b="1" i="0" u="none" strike="noStrike" cap="none" dirty="0">
                  <a:solidFill>
                    <a:srgbClr val="002060"/>
                  </a:solidFill>
                  <a:latin typeface="Cabin"/>
                  <a:ea typeface="Cabin"/>
                  <a:cs typeface="Cabin"/>
                  <a:sym typeface="Cabin"/>
                </a:rPr>
                <a:t>3rd Party Apps</a:t>
              </a:r>
            </a:p>
          </p:txBody>
        </p:sp>
        <p:grpSp>
          <p:nvGrpSpPr>
            <p:cNvPr id="255" name="Shape 255"/>
            <p:cNvGrpSpPr/>
            <p:nvPr/>
          </p:nvGrpSpPr>
          <p:grpSpPr>
            <a:xfrm>
              <a:off x="3944340" y="2975988"/>
              <a:ext cx="1261537" cy="678428"/>
              <a:chOff x="2152575" y="1924071"/>
              <a:chExt cx="1291500" cy="678428"/>
            </a:xfrm>
          </p:grpSpPr>
          <p:sp>
            <p:nvSpPr>
              <p:cNvPr id="256" name="Shape 256"/>
              <p:cNvSpPr/>
              <p:nvPr/>
            </p:nvSpPr>
            <p:spPr>
              <a:xfrm>
                <a:off x="2152575" y="2481900"/>
                <a:ext cx="1291500" cy="120599"/>
              </a:xfrm>
              <a:prstGeom prst="rect">
                <a:avLst/>
              </a:prstGeom>
              <a:solidFill>
                <a:srgbClr val="18477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Font typeface="Calibri"/>
                  <a:buNone/>
                </a:pPr>
                <a:endParaRPr sz="1800" b="0" i="0" u="none" strike="noStrike" cap="none">
                  <a:solidFill>
                    <a:schemeClr val="dk1"/>
                  </a:solidFill>
                  <a:latin typeface="Cabin"/>
                  <a:ea typeface="Cabin"/>
                  <a:cs typeface="Cabin"/>
                  <a:sym typeface="Cabin"/>
                </a:endParaRPr>
              </a:p>
            </p:txBody>
          </p:sp>
          <p:sp>
            <p:nvSpPr>
              <p:cNvPr id="257" name="Shape 257"/>
              <p:cNvSpPr txBox="1"/>
              <p:nvPr/>
            </p:nvSpPr>
            <p:spPr>
              <a:xfrm>
                <a:off x="2175163" y="1924071"/>
                <a:ext cx="1222798" cy="654599"/>
              </a:xfrm>
              <a:prstGeom prst="rect">
                <a:avLst/>
              </a:prstGeom>
              <a:solidFill>
                <a:srgbClr val="002060"/>
              </a:solidFill>
              <a:ln w="10000" cap="flat" cmpd="sng">
                <a:noFill/>
                <a:prstDash val="solid"/>
                <a:round/>
                <a:headEnd type="none" w="med" len="med"/>
                <a:tailEnd type="none" w="med" len="med"/>
              </a:ln>
              <a:effectLst>
                <a:outerShdw blurRad="38100" dist="30000" dir="5400000" rotWithShape="0">
                  <a:srgbClr val="000000">
                    <a:alpha val="43921"/>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1500" b="1" i="0" u="none" strike="noStrike" cap="none" dirty="0">
                    <a:solidFill>
                      <a:schemeClr val="lt1"/>
                    </a:solidFill>
                    <a:latin typeface="Cabin"/>
                    <a:ea typeface="Cabin"/>
                    <a:cs typeface="Cabin"/>
                    <a:sym typeface="Cabin"/>
                  </a:rPr>
                  <a:t>NTP Portal</a:t>
                </a:r>
              </a:p>
              <a:p>
                <a:pPr marL="0" marR="0" lvl="0" indent="0" algn="ctr" rtl="0">
                  <a:lnSpc>
                    <a:spcPct val="100000"/>
                  </a:lnSpc>
                  <a:spcBef>
                    <a:spcPts val="0"/>
                  </a:spcBef>
                  <a:spcAft>
                    <a:spcPts val="0"/>
                  </a:spcAft>
                  <a:buClr>
                    <a:schemeClr val="dk1"/>
                  </a:buClr>
                  <a:buSzPct val="25000"/>
                  <a:buFont typeface="Cabin"/>
                  <a:buNone/>
                </a:pPr>
                <a:r>
                  <a:rPr lang="en-IN" sz="1500" b="1" i="0" u="none" strike="noStrike" cap="none" dirty="0">
                    <a:solidFill>
                      <a:schemeClr val="lt1"/>
                    </a:solidFill>
                    <a:latin typeface="Cabin"/>
                    <a:ea typeface="Cabin"/>
                    <a:cs typeface="Cabin"/>
                    <a:sym typeface="Cabin"/>
                  </a:rPr>
                  <a:t>(Default Website)</a:t>
                </a:r>
              </a:p>
            </p:txBody>
          </p:sp>
        </p:grpSp>
        <p:grpSp>
          <p:nvGrpSpPr>
            <p:cNvPr id="258" name="Shape 258"/>
            <p:cNvGrpSpPr/>
            <p:nvPr/>
          </p:nvGrpSpPr>
          <p:grpSpPr>
            <a:xfrm>
              <a:off x="5265321" y="2975987"/>
              <a:ext cx="1206908" cy="654600"/>
              <a:chOff x="3499050" y="1947898"/>
              <a:chExt cx="1284493" cy="654600"/>
            </a:xfrm>
          </p:grpSpPr>
          <p:sp>
            <p:nvSpPr>
              <p:cNvPr id="259" name="Shape 259"/>
              <p:cNvSpPr/>
              <p:nvPr/>
            </p:nvSpPr>
            <p:spPr>
              <a:xfrm>
                <a:off x="3499050" y="2481899"/>
                <a:ext cx="1068899" cy="120599"/>
              </a:xfrm>
              <a:prstGeom prst="rect">
                <a:avLst/>
              </a:prstGeom>
              <a:solidFill>
                <a:srgbClr val="18477F"/>
              </a:solidFill>
              <a:ln w="10000" cap="flat" cmpd="sng">
                <a:solidFill>
                  <a:schemeClr val="accent1"/>
                </a:solidFill>
                <a:prstDash val="solid"/>
                <a:round/>
                <a:headEnd type="none" w="med" len="med"/>
                <a:tailEnd type="none" w="med" len="med"/>
              </a:ln>
              <a:effectLst>
                <a:outerShdw blurRad="38100" dist="30000" dir="5400000" rotWithShape="0">
                  <a:srgbClr val="000000">
                    <a:alpha val="43921"/>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dk1"/>
                  </a:solidFill>
                  <a:latin typeface="Cabin"/>
                  <a:ea typeface="Cabin"/>
                  <a:cs typeface="Cabin"/>
                  <a:sym typeface="Cabin"/>
                </a:endParaRPr>
              </a:p>
            </p:txBody>
          </p:sp>
          <p:sp>
            <p:nvSpPr>
              <p:cNvPr id="260" name="Shape 260"/>
              <p:cNvSpPr txBox="1"/>
              <p:nvPr/>
            </p:nvSpPr>
            <p:spPr>
              <a:xfrm>
                <a:off x="3530832" y="1947898"/>
                <a:ext cx="1252711" cy="643689"/>
              </a:xfrm>
              <a:prstGeom prst="rect">
                <a:avLst/>
              </a:prstGeom>
              <a:solidFill>
                <a:srgbClr val="002060"/>
              </a:solidFill>
              <a:ln w="10000" cap="flat" cmpd="sng">
                <a:noFill/>
                <a:prstDash val="solid"/>
                <a:round/>
                <a:headEnd type="none" w="med" len="med"/>
                <a:tailEnd type="none" w="med" len="med"/>
              </a:ln>
              <a:effectLst>
                <a:outerShdw blurRad="38100" dist="30000" dir="5400000" rotWithShape="0">
                  <a:srgbClr val="000000">
                    <a:alpha val="43921"/>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1500" b="1" i="0" u="none" strike="noStrike" cap="none" dirty="0">
                    <a:solidFill>
                      <a:schemeClr val="lt1"/>
                    </a:solidFill>
                    <a:latin typeface="Cabin"/>
                    <a:ea typeface="Cabin"/>
                    <a:cs typeface="Cabin"/>
                    <a:sym typeface="Cabin"/>
                  </a:rPr>
                  <a:t>NTP App</a:t>
                </a:r>
              </a:p>
              <a:p>
                <a:pPr marL="0" marR="0" lvl="0" indent="0" algn="ctr" rtl="0">
                  <a:lnSpc>
                    <a:spcPct val="100000"/>
                  </a:lnSpc>
                  <a:spcBef>
                    <a:spcPts val="0"/>
                  </a:spcBef>
                  <a:spcAft>
                    <a:spcPts val="0"/>
                  </a:spcAft>
                  <a:buClr>
                    <a:schemeClr val="dk1"/>
                  </a:buClr>
                  <a:buSzPct val="25000"/>
                  <a:buFont typeface="Cabin"/>
                  <a:buNone/>
                </a:pPr>
                <a:r>
                  <a:rPr lang="en-IN" sz="1500" b="1" i="0" u="none" strike="noStrike" cap="none" dirty="0">
                    <a:solidFill>
                      <a:schemeClr val="lt1"/>
                    </a:solidFill>
                    <a:latin typeface="Cabin"/>
                    <a:ea typeface="Cabin"/>
                    <a:cs typeface="Cabin"/>
                    <a:sym typeface="Cabin"/>
                  </a:rPr>
                  <a:t>(Default App)</a:t>
                </a:r>
              </a:p>
            </p:txBody>
          </p:sp>
        </p:grpSp>
        <p:sp>
          <p:nvSpPr>
            <p:cNvPr id="261" name="Shape 261"/>
            <p:cNvSpPr txBox="1"/>
            <p:nvPr/>
          </p:nvSpPr>
          <p:spPr>
            <a:xfrm>
              <a:off x="539647" y="4569255"/>
              <a:ext cx="1798820" cy="518998"/>
            </a:xfrm>
            <a:prstGeom prst="rect">
              <a:avLst/>
            </a:prstGeom>
            <a:noFill/>
            <a:ln w="28575" cap="flat" cmpd="sng">
              <a:solidFill>
                <a:srgbClr val="002060"/>
              </a:solidFill>
              <a:prstDash val="sysDash"/>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666666"/>
                </a:buClr>
                <a:buSzPct val="25000"/>
                <a:buFont typeface="Cabin"/>
                <a:buNone/>
              </a:pPr>
              <a:r>
                <a:rPr lang="en-IN" sz="1800" i="0" u="none" strike="noStrike" cap="none" dirty="0">
                  <a:solidFill>
                    <a:srgbClr val="002060"/>
                  </a:solidFill>
                  <a:latin typeface="Cabin"/>
                  <a:ea typeface="Cabin"/>
                  <a:cs typeface="Cabin"/>
                  <a:sym typeface="Cabin"/>
                </a:rPr>
                <a:t>Video Sharing</a:t>
              </a:r>
            </a:p>
            <a:p>
              <a:pPr marL="0" marR="0" lvl="0" indent="0" algn="ctr" rtl="0">
                <a:lnSpc>
                  <a:spcPct val="100000"/>
                </a:lnSpc>
                <a:spcBef>
                  <a:spcPts val="0"/>
                </a:spcBef>
                <a:spcAft>
                  <a:spcPts val="0"/>
                </a:spcAft>
                <a:buClr>
                  <a:srgbClr val="666666"/>
                </a:buClr>
                <a:buSzPct val="25000"/>
                <a:buFont typeface="Cabin"/>
                <a:buNone/>
              </a:pPr>
              <a:r>
                <a:rPr lang="en-IN" sz="1200" i="0" u="none" strike="noStrike" cap="none" dirty="0">
                  <a:solidFill>
                    <a:srgbClr val="002060"/>
                  </a:solidFill>
                  <a:latin typeface="Cabin"/>
                  <a:ea typeface="Cabin"/>
                  <a:cs typeface="Cabin"/>
                  <a:sym typeface="Cabin"/>
                </a:rPr>
                <a:t>(YouTube, etc.)</a:t>
              </a:r>
            </a:p>
          </p:txBody>
        </p:sp>
        <p:sp>
          <p:nvSpPr>
            <p:cNvPr id="262" name="Shape 262"/>
            <p:cNvSpPr txBox="1"/>
            <p:nvPr/>
          </p:nvSpPr>
          <p:spPr>
            <a:xfrm>
              <a:off x="2428408" y="4567239"/>
              <a:ext cx="1773481" cy="518998"/>
            </a:xfrm>
            <a:prstGeom prst="rect">
              <a:avLst/>
            </a:prstGeom>
            <a:noFill/>
            <a:ln w="28575" cap="flat" cmpd="sng">
              <a:solidFill>
                <a:srgbClr val="002060"/>
              </a:solidFill>
              <a:prstDash val="sysDash"/>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666666"/>
                </a:buClr>
                <a:buSzPct val="25000"/>
                <a:buFont typeface="Cabin"/>
                <a:buNone/>
              </a:pPr>
              <a:r>
                <a:rPr lang="en-IN" sz="1800" i="0" u="none" strike="noStrike" cap="none" dirty="0">
                  <a:solidFill>
                    <a:srgbClr val="002060"/>
                  </a:solidFill>
                  <a:latin typeface="Cabin"/>
                  <a:ea typeface="Cabin"/>
                  <a:cs typeface="Cabin"/>
                  <a:sym typeface="Cabin"/>
                </a:rPr>
                <a:t>File Sharing</a:t>
              </a:r>
            </a:p>
            <a:p>
              <a:pPr marL="0" marR="0" lvl="0" indent="0" algn="ctr" rtl="0">
                <a:lnSpc>
                  <a:spcPct val="100000"/>
                </a:lnSpc>
                <a:spcBef>
                  <a:spcPts val="0"/>
                </a:spcBef>
                <a:spcAft>
                  <a:spcPts val="0"/>
                </a:spcAft>
                <a:buClr>
                  <a:srgbClr val="666666"/>
                </a:buClr>
                <a:buSzPct val="25000"/>
                <a:buFont typeface="Cabin"/>
                <a:buNone/>
              </a:pPr>
              <a:r>
                <a:rPr lang="en-IN" sz="1200" i="0" u="none" strike="noStrike" cap="none" dirty="0">
                  <a:solidFill>
                    <a:srgbClr val="002060"/>
                  </a:solidFill>
                  <a:latin typeface="Cabin"/>
                  <a:ea typeface="Cabin"/>
                  <a:cs typeface="Cabin"/>
                  <a:sym typeface="Cabin"/>
                </a:rPr>
                <a:t>(Dropbox, Drive, etc.)</a:t>
              </a:r>
            </a:p>
          </p:txBody>
        </p:sp>
        <p:sp>
          <p:nvSpPr>
            <p:cNvPr id="263" name="Shape 263"/>
            <p:cNvSpPr txBox="1"/>
            <p:nvPr/>
          </p:nvSpPr>
          <p:spPr>
            <a:xfrm>
              <a:off x="5471412" y="4571271"/>
              <a:ext cx="672637" cy="518998"/>
            </a:xfrm>
            <a:prstGeom prst="rect">
              <a:avLst/>
            </a:prstGeom>
            <a:noFill/>
            <a:ln w="28575" cap="flat" cmpd="sng">
              <a:solidFill>
                <a:srgbClr val="002060"/>
              </a:solidFill>
              <a:prstDash val="sysDash"/>
              <a:round/>
              <a:headEnd type="none" w="med" len="med"/>
              <a:tailEnd type="none" w="med" len="med"/>
            </a:ln>
          </p:spPr>
          <p:txBody>
            <a:bodyPr lIns="91425" tIns="91425" rIns="91425" bIns="91425" anchor="b" anchorCtr="0">
              <a:noAutofit/>
            </a:bodyPr>
            <a:lstStyle/>
            <a:p>
              <a:pPr marL="0" marR="0" lvl="0" indent="0" algn="ctr" rtl="0">
                <a:lnSpc>
                  <a:spcPct val="100000"/>
                </a:lnSpc>
                <a:spcBef>
                  <a:spcPts val="0"/>
                </a:spcBef>
                <a:spcAft>
                  <a:spcPts val="0"/>
                </a:spcAft>
                <a:buClr>
                  <a:srgbClr val="666666"/>
                </a:buClr>
                <a:buSzPct val="25000"/>
                <a:buFont typeface="Cabin"/>
                <a:buNone/>
              </a:pPr>
              <a:r>
                <a:rPr lang="en-IN" sz="3600" i="0" u="none" strike="noStrike" cap="none" dirty="0">
                  <a:solidFill>
                    <a:srgbClr val="002060"/>
                  </a:solidFill>
                  <a:latin typeface="Cabin"/>
                  <a:ea typeface="Cabin"/>
                  <a:cs typeface="Cabin"/>
                  <a:sym typeface="Cabin"/>
                </a:rPr>
                <a:t>...</a:t>
              </a:r>
            </a:p>
          </p:txBody>
        </p:sp>
      </p:grpSp>
      <p:pic>
        <p:nvPicPr>
          <p:cNvPr id="264" name="Shape 264"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265" name="Shape 265"/>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23" name="Shape 261"/>
          <p:cNvSpPr txBox="1"/>
          <p:nvPr/>
        </p:nvSpPr>
        <p:spPr>
          <a:xfrm>
            <a:off x="788379" y="4801406"/>
            <a:ext cx="7579510" cy="532598"/>
          </a:xfrm>
          <a:prstGeom prst="rect">
            <a:avLst/>
          </a:prstGeom>
          <a:noFill/>
          <a:ln w="28575" cap="flat" cmpd="sng">
            <a:solidFill>
              <a:srgbClr val="002060"/>
            </a:solidFill>
            <a:prstDash val="sysDash"/>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666666"/>
              </a:buClr>
              <a:buSzPct val="25000"/>
              <a:buFont typeface="Cabin"/>
              <a:buNone/>
            </a:pPr>
            <a:r>
              <a:rPr lang="en-IN" sz="1800" i="0" u="none" strike="noStrike" cap="none" dirty="0" smtClean="0">
                <a:solidFill>
                  <a:srgbClr val="002060"/>
                </a:solidFill>
                <a:latin typeface="Cabin"/>
                <a:ea typeface="Cabin"/>
                <a:cs typeface="Cabin"/>
                <a:sym typeface="Cabin"/>
              </a:rPr>
              <a:t>Cloud, Mobile, Internet</a:t>
            </a:r>
            <a:endParaRPr lang="en-IN" sz="1200" i="0" u="none" strike="noStrike" cap="none" dirty="0">
              <a:solidFill>
                <a:srgbClr val="002060"/>
              </a:solidFill>
              <a:latin typeface="Cabin"/>
              <a:ea typeface="Cabin"/>
              <a:cs typeface="Cabin"/>
              <a:sym typeface="Cabin"/>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58" name="Rectangle 57"/>
          <p:cNvSpPr/>
          <p:nvPr/>
        </p:nvSpPr>
        <p:spPr>
          <a:xfrm>
            <a:off x="6490483" y="3321484"/>
            <a:ext cx="2065579" cy="377870"/>
          </a:xfrm>
          <a:prstGeom prst="rect">
            <a:avLst/>
          </a:prstGeom>
          <a:solidFill>
            <a:srgbClr val="002060"/>
          </a:solidFill>
          <a:ln w="2857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3" name="Straight Connector 62"/>
          <p:cNvCxnSpPr/>
          <p:nvPr/>
        </p:nvCxnSpPr>
        <p:spPr>
          <a:xfrm flipH="1">
            <a:off x="4744585" y="2532375"/>
            <a:ext cx="12853" cy="758605"/>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656164" y="3364042"/>
            <a:ext cx="1772228" cy="376785"/>
          </a:xfrm>
          <a:prstGeom prst="rect">
            <a:avLst/>
          </a:prstGeom>
          <a:solidFill>
            <a:srgbClr val="002060"/>
          </a:solidFill>
          <a:ln w="2857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5"/>
          <p:cNvSpPr/>
          <p:nvPr/>
        </p:nvSpPr>
        <p:spPr>
          <a:xfrm>
            <a:off x="1512142" y="951693"/>
            <a:ext cx="2164333" cy="732251"/>
          </a:xfrm>
          <a:prstGeom prst="roundRect">
            <a:avLst/>
          </a:prstGeom>
          <a:noFill/>
          <a:ln w="285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1" name="Shape 271"/>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11</a:t>
            </a:fld>
            <a:endParaRPr lang="en-IN" sz="1200" b="0" i="0" u="none" strike="noStrike" cap="none">
              <a:solidFill>
                <a:schemeClr val="lt1"/>
              </a:solidFill>
              <a:latin typeface="Cabin"/>
              <a:ea typeface="Cabin"/>
              <a:cs typeface="Cabin"/>
              <a:sym typeface="Cabin"/>
            </a:endParaRPr>
          </a:p>
        </p:txBody>
      </p:sp>
      <p:sp>
        <p:nvSpPr>
          <p:cNvPr id="272" name="Shape 272"/>
          <p:cNvSpPr txBox="1">
            <a:spLocks noGrp="1"/>
          </p:cNvSpPr>
          <p:nvPr>
            <p:ph type="body" idx="1"/>
          </p:nvPr>
        </p:nvSpPr>
        <p:spPr>
          <a:xfrm>
            <a:off x="-1" y="-43610"/>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a:solidFill>
                  <a:schemeClr val="lt1"/>
                </a:solidFill>
                <a:latin typeface="Cabin"/>
                <a:ea typeface="Cabin"/>
                <a:cs typeface="Cabin"/>
                <a:sym typeface="Cabin"/>
              </a:rPr>
              <a:t>Project Plan | Centre-State collaboration</a:t>
            </a:r>
          </a:p>
        </p:txBody>
      </p:sp>
      <p:sp>
        <p:nvSpPr>
          <p:cNvPr id="285" name="Shape 285"/>
          <p:cNvSpPr txBox="1"/>
          <p:nvPr/>
        </p:nvSpPr>
        <p:spPr>
          <a:xfrm>
            <a:off x="1426240" y="1034537"/>
            <a:ext cx="2445084" cy="43063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3000" b="1" i="0" u="none" strike="noStrike" cap="none" dirty="0">
                <a:solidFill>
                  <a:srgbClr val="002060"/>
                </a:solidFill>
                <a:latin typeface="Cabin"/>
                <a:ea typeface="Cabin"/>
                <a:cs typeface="Cabin"/>
                <a:sym typeface="Cabin"/>
              </a:rPr>
              <a:t>CENTRE</a:t>
            </a:r>
          </a:p>
        </p:txBody>
      </p:sp>
      <p:pic>
        <p:nvPicPr>
          <p:cNvPr id="286" name="Shape 286"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287" name="Shape 287"/>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10" name="Rectangle 9"/>
          <p:cNvSpPr/>
          <p:nvPr/>
        </p:nvSpPr>
        <p:spPr>
          <a:xfrm>
            <a:off x="6227775" y="1069781"/>
            <a:ext cx="1446230" cy="553998"/>
          </a:xfrm>
          <a:prstGeom prst="rect">
            <a:avLst/>
          </a:prstGeom>
        </p:spPr>
        <p:txBody>
          <a:bodyPr wrap="none">
            <a:spAutoFit/>
          </a:bodyPr>
          <a:lstStyle/>
          <a:p>
            <a:pPr lvl="0" algn="ctr">
              <a:buClr>
                <a:schemeClr val="dk1"/>
              </a:buClr>
              <a:buSzPct val="25000"/>
            </a:pPr>
            <a:r>
              <a:rPr lang="en-IN" sz="3000" b="1" dirty="0" smtClean="0">
                <a:solidFill>
                  <a:srgbClr val="002060"/>
                </a:solidFill>
                <a:latin typeface="Cabin"/>
                <a:ea typeface="Cabin"/>
                <a:cs typeface="Cabin"/>
                <a:sym typeface="Cabin"/>
              </a:rPr>
              <a:t>STATE</a:t>
            </a:r>
            <a:endParaRPr lang="en-IN" sz="3000" b="1" dirty="0">
              <a:solidFill>
                <a:srgbClr val="002060"/>
              </a:solidFill>
              <a:latin typeface="Cabin"/>
              <a:ea typeface="Cabin"/>
              <a:cs typeface="Cabin"/>
              <a:sym typeface="Cabin"/>
            </a:endParaRPr>
          </a:p>
        </p:txBody>
      </p:sp>
      <p:grpSp>
        <p:nvGrpSpPr>
          <p:cNvPr id="3" name="Group 2"/>
          <p:cNvGrpSpPr/>
          <p:nvPr/>
        </p:nvGrpSpPr>
        <p:grpSpPr>
          <a:xfrm>
            <a:off x="1227741" y="2296096"/>
            <a:ext cx="6675483" cy="1027855"/>
            <a:chOff x="1505719" y="2409032"/>
            <a:chExt cx="6675483" cy="1027855"/>
          </a:xfrm>
        </p:grpSpPr>
        <p:cxnSp>
          <p:nvCxnSpPr>
            <p:cNvPr id="24" name="Straight Connector 23"/>
            <p:cNvCxnSpPr/>
            <p:nvPr/>
          </p:nvCxnSpPr>
          <p:spPr>
            <a:xfrm flipH="1">
              <a:off x="7449559" y="2629763"/>
              <a:ext cx="12853" cy="758605"/>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355616" y="2575654"/>
              <a:ext cx="0" cy="861233"/>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505719" y="2687599"/>
              <a:ext cx="6675483" cy="8331"/>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sp>
          <p:nvSpPr>
            <p:cNvPr id="33" name="Shape 102"/>
            <p:cNvSpPr/>
            <p:nvPr/>
          </p:nvSpPr>
          <p:spPr>
            <a:xfrm>
              <a:off x="2157937" y="2409032"/>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1</a:t>
              </a:r>
            </a:p>
          </p:txBody>
        </p:sp>
        <p:sp>
          <p:nvSpPr>
            <p:cNvPr id="42" name="Shape 102"/>
            <p:cNvSpPr/>
            <p:nvPr/>
          </p:nvSpPr>
          <p:spPr>
            <a:xfrm>
              <a:off x="4768521" y="2410497"/>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2</a:t>
              </a:r>
              <a:endParaRPr lang="en-IN" sz="2000" b="1" i="0" u="none" strike="noStrike" cap="none" dirty="0">
                <a:solidFill>
                  <a:schemeClr val="lt1"/>
                </a:solidFill>
                <a:latin typeface="Calibri"/>
                <a:ea typeface="Calibri"/>
                <a:cs typeface="Calibri"/>
                <a:sym typeface="Calibri"/>
              </a:endParaRPr>
            </a:p>
          </p:txBody>
        </p:sp>
        <p:sp>
          <p:nvSpPr>
            <p:cNvPr id="43" name="Shape 102"/>
            <p:cNvSpPr/>
            <p:nvPr/>
          </p:nvSpPr>
          <p:spPr>
            <a:xfrm>
              <a:off x="7237170" y="2416091"/>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smtClean="0">
                  <a:solidFill>
                    <a:schemeClr val="lt1"/>
                  </a:solidFill>
                  <a:latin typeface="Calibri"/>
                  <a:ea typeface="Calibri"/>
                  <a:cs typeface="Calibri"/>
                  <a:sym typeface="Calibri"/>
                </a:rPr>
                <a:t>3</a:t>
              </a:r>
              <a:endParaRPr lang="en-IN" sz="2000" b="1" i="0" u="none" strike="noStrike" cap="none" dirty="0">
                <a:solidFill>
                  <a:schemeClr val="lt1"/>
                </a:solidFill>
                <a:latin typeface="Calibri"/>
                <a:ea typeface="Calibri"/>
                <a:cs typeface="Calibri"/>
                <a:sym typeface="Calibri"/>
              </a:endParaRPr>
            </a:p>
          </p:txBody>
        </p:sp>
      </p:grpSp>
      <p:sp>
        <p:nvSpPr>
          <p:cNvPr id="49" name="TextBox 48"/>
          <p:cNvSpPr txBox="1"/>
          <p:nvPr/>
        </p:nvSpPr>
        <p:spPr>
          <a:xfrm>
            <a:off x="4336845" y="3375629"/>
            <a:ext cx="1280905" cy="523220"/>
          </a:xfrm>
          <a:prstGeom prst="rect">
            <a:avLst/>
          </a:prstGeom>
          <a:noFill/>
        </p:spPr>
        <p:txBody>
          <a:bodyPr wrap="square" rtlCol="0">
            <a:spAutoFit/>
          </a:bodyPr>
          <a:lstStyle/>
          <a:p>
            <a:r>
              <a:rPr lang="en-IN" b="1" dirty="0" smtClean="0">
                <a:solidFill>
                  <a:schemeClr val="bg1"/>
                </a:solidFill>
              </a:rPr>
              <a:t>Build</a:t>
            </a:r>
            <a:endParaRPr lang="en-IN" sz="1600" b="1" dirty="0">
              <a:solidFill>
                <a:schemeClr val="bg1"/>
              </a:solidFill>
              <a:latin typeface="Cabin"/>
              <a:ea typeface="Cabin"/>
              <a:cs typeface="Cabin"/>
              <a:sym typeface="Cabin"/>
            </a:endParaRPr>
          </a:p>
          <a:p>
            <a:endParaRPr lang="en-IN" b="1" dirty="0">
              <a:solidFill>
                <a:schemeClr val="bg1"/>
              </a:solidFill>
            </a:endParaRPr>
          </a:p>
        </p:txBody>
      </p:sp>
      <p:sp>
        <p:nvSpPr>
          <p:cNvPr id="52" name="TextBox 51"/>
          <p:cNvSpPr txBox="1"/>
          <p:nvPr/>
        </p:nvSpPr>
        <p:spPr>
          <a:xfrm>
            <a:off x="6768935" y="3016174"/>
            <a:ext cx="1724148" cy="307777"/>
          </a:xfrm>
          <a:prstGeom prst="rect">
            <a:avLst/>
          </a:prstGeom>
          <a:noFill/>
        </p:spPr>
        <p:txBody>
          <a:bodyPr wrap="square" rtlCol="0">
            <a:spAutoFit/>
          </a:bodyPr>
          <a:lstStyle/>
          <a:p>
            <a:r>
              <a:rPr lang="en-IN" b="1" dirty="0" smtClean="0">
                <a:solidFill>
                  <a:schemeClr val="bg1"/>
                </a:solidFill>
              </a:rPr>
              <a:t>Implementation</a:t>
            </a:r>
            <a:endParaRPr lang="en-IN" b="1" dirty="0">
              <a:solidFill>
                <a:schemeClr val="bg1"/>
              </a:solidFill>
            </a:endParaRPr>
          </a:p>
        </p:txBody>
      </p:sp>
      <p:sp>
        <p:nvSpPr>
          <p:cNvPr id="15" name="TextBox 14"/>
          <p:cNvSpPr txBox="1"/>
          <p:nvPr/>
        </p:nvSpPr>
        <p:spPr>
          <a:xfrm>
            <a:off x="893579" y="3783774"/>
            <a:ext cx="1736012" cy="1384995"/>
          </a:xfrm>
          <a:prstGeom prst="rect">
            <a:avLst/>
          </a:prstGeom>
          <a:noFill/>
        </p:spPr>
        <p:txBody>
          <a:bodyPr wrap="square" rtlCol="0">
            <a:spAutoFit/>
          </a:bodyPr>
          <a:lstStyle/>
          <a:p>
            <a:r>
              <a:rPr lang="en-IN" dirty="0" smtClean="0">
                <a:solidFill>
                  <a:srgbClr val="002060"/>
                </a:solidFill>
              </a:rPr>
              <a:t>From inception of this project, States have been involved in giving inputs on the design of the base infrastructure </a:t>
            </a:r>
            <a:endParaRPr lang="en-IN" dirty="0">
              <a:solidFill>
                <a:srgbClr val="002060"/>
              </a:solidFill>
            </a:endParaRPr>
          </a:p>
        </p:txBody>
      </p:sp>
      <p:sp>
        <p:nvSpPr>
          <p:cNvPr id="53" name="TextBox 52"/>
          <p:cNvSpPr txBox="1"/>
          <p:nvPr/>
        </p:nvSpPr>
        <p:spPr>
          <a:xfrm>
            <a:off x="3584751" y="3863098"/>
            <a:ext cx="1909355" cy="1169551"/>
          </a:xfrm>
          <a:prstGeom prst="rect">
            <a:avLst/>
          </a:prstGeom>
          <a:noFill/>
        </p:spPr>
        <p:txBody>
          <a:bodyPr wrap="square" rtlCol="0">
            <a:spAutoFit/>
          </a:bodyPr>
          <a:lstStyle/>
          <a:p>
            <a:r>
              <a:rPr lang="en-IN" dirty="0" smtClean="0">
                <a:solidFill>
                  <a:srgbClr val="002060"/>
                </a:solidFill>
              </a:rPr>
              <a:t>Platform will enable states to reconfigure and repurpose based on their local teacher training requirements </a:t>
            </a:r>
            <a:endParaRPr lang="en-IN" dirty="0">
              <a:solidFill>
                <a:srgbClr val="002060"/>
              </a:solidFill>
            </a:endParaRPr>
          </a:p>
        </p:txBody>
      </p:sp>
      <p:sp>
        <p:nvSpPr>
          <p:cNvPr id="54" name="TextBox 53"/>
          <p:cNvSpPr txBox="1"/>
          <p:nvPr/>
        </p:nvSpPr>
        <p:spPr>
          <a:xfrm>
            <a:off x="6341566" y="3672893"/>
            <a:ext cx="2481367" cy="1600438"/>
          </a:xfrm>
          <a:prstGeom prst="rect">
            <a:avLst/>
          </a:prstGeom>
          <a:noFill/>
        </p:spPr>
        <p:txBody>
          <a:bodyPr wrap="square" rtlCol="0">
            <a:spAutoFit/>
          </a:bodyPr>
          <a:lstStyle/>
          <a:p>
            <a:r>
              <a:rPr lang="en-IN" dirty="0" smtClean="0">
                <a:solidFill>
                  <a:srgbClr val="002060"/>
                </a:solidFill>
              </a:rPr>
              <a:t>Assistance from Project Management Unit at the central level in strategizing adoption plan and in evangelising the state variant of the platform amongst the final users</a:t>
            </a:r>
            <a:endParaRPr lang="en-IN" dirty="0">
              <a:solidFill>
                <a:srgbClr val="002060"/>
              </a:solidFill>
            </a:endParaRPr>
          </a:p>
        </p:txBody>
      </p:sp>
      <p:cxnSp>
        <p:nvCxnSpPr>
          <p:cNvPr id="8" name="Straight Arrow Connector 7"/>
          <p:cNvCxnSpPr/>
          <p:nvPr/>
        </p:nvCxnSpPr>
        <p:spPr>
          <a:xfrm flipH="1">
            <a:off x="4336845" y="1175041"/>
            <a:ext cx="1365341" cy="0"/>
          </a:xfrm>
          <a:prstGeom prst="straightConnector1">
            <a:avLst/>
          </a:prstGeom>
          <a:ln w="38100">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906430" y="1395820"/>
            <a:ext cx="1415436" cy="9877"/>
          </a:xfrm>
          <a:prstGeom prst="straightConnector1">
            <a:avLst/>
          </a:prstGeom>
          <a:ln w="38100">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32145" y="3351833"/>
            <a:ext cx="1772228" cy="376785"/>
          </a:xfrm>
          <a:prstGeom prst="rect">
            <a:avLst/>
          </a:prstGeom>
          <a:solidFill>
            <a:srgbClr val="002060"/>
          </a:solidFill>
          <a:ln w="2857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a:off x="599086" y="3673014"/>
            <a:ext cx="2192867" cy="1534793"/>
          </a:xfrm>
          <a:prstGeom prst="rect">
            <a:avLst/>
          </a:prstGeom>
          <a:noFill/>
          <a:ln w="285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p:cNvSpPr txBox="1"/>
          <p:nvPr/>
        </p:nvSpPr>
        <p:spPr>
          <a:xfrm>
            <a:off x="1352377" y="3389985"/>
            <a:ext cx="1869671" cy="523220"/>
          </a:xfrm>
          <a:prstGeom prst="rect">
            <a:avLst/>
          </a:prstGeom>
          <a:noFill/>
        </p:spPr>
        <p:txBody>
          <a:bodyPr wrap="square" rtlCol="0">
            <a:spAutoFit/>
          </a:bodyPr>
          <a:lstStyle/>
          <a:p>
            <a:r>
              <a:rPr lang="en-IN" b="1" dirty="0" smtClean="0">
                <a:solidFill>
                  <a:schemeClr val="bg1"/>
                </a:solidFill>
                <a:ea typeface="Cabin"/>
              </a:rPr>
              <a:t>Design</a:t>
            </a:r>
            <a:endParaRPr lang="en-IN" sz="1600" b="1" dirty="0">
              <a:solidFill>
                <a:schemeClr val="bg1"/>
              </a:solidFill>
              <a:latin typeface="Cabin"/>
              <a:ea typeface="Cabin"/>
              <a:cs typeface="Cabin"/>
              <a:sym typeface="Cabin"/>
            </a:endParaRPr>
          </a:p>
          <a:p>
            <a:endParaRPr lang="en-IN" b="1" dirty="0">
              <a:solidFill>
                <a:schemeClr val="bg1"/>
              </a:solidFill>
            </a:endParaRPr>
          </a:p>
        </p:txBody>
      </p:sp>
      <p:sp>
        <p:nvSpPr>
          <p:cNvPr id="56" name="Rounded Rectangle 55"/>
          <p:cNvSpPr/>
          <p:nvPr/>
        </p:nvSpPr>
        <p:spPr>
          <a:xfrm>
            <a:off x="5938493" y="984871"/>
            <a:ext cx="2164333" cy="732251"/>
          </a:xfrm>
          <a:prstGeom prst="roundRect">
            <a:avLst/>
          </a:prstGeom>
          <a:noFill/>
          <a:ln w="285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p:cNvSpPr/>
          <p:nvPr/>
        </p:nvSpPr>
        <p:spPr>
          <a:xfrm>
            <a:off x="6136486" y="3602762"/>
            <a:ext cx="2741699" cy="1644269"/>
          </a:xfrm>
          <a:prstGeom prst="rect">
            <a:avLst/>
          </a:prstGeom>
          <a:noFill/>
          <a:ln w="285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p:cNvSpPr/>
          <p:nvPr/>
        </p:nvSpPr>
        <p:spPr>
          <a:xfrm>
            <a:off x="3489385" y="3673013"/>
            <a:ext cx="2100088" cy="1519239"/>
          </a:xfrm>
          <a:prstGeom prst="rect">
            <a:avLst/>
          </a:prstGeom>
          <a:noFill/>
          <a:ln w="285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TextBox 65"/>
          <p:cNvSpPr txBox="1"/>
          <p:nvPr/>
        </p:nvSpPr>
        <p:spPr>
          <a:xfrm>
            <a:off x="6741030" y="3367035"/>
            <a:ext cx="1750319" cy="307777"/>
          </a:xfrm>
          <a:prstGeom prst="rect">
            <a:avLst/>
          </a:prstGeom>
          <a:noFill/>
        </p:spPr>
        <p:txBody>
          <a:bodyPr wrap="square" rtlCol="0">
            <a:spAutoFit/>
          </a:bodyPr>
          <a:lstStyle/>
          <a:p>
            <a:r>
              <a:rPr lang="en-IN" b="1" dirty="0" smtClean="0">
                <a:solidFill>
                  <a:schemeClr val="bg1"/>
                </a:solidFill>
              </a:rPr>
              <a:t>Implementation</a:t>
            </a:r>
            <a:endParaRPr lang="en-IN" b="1" dirty="0">
              <a:solidFill>
                <a:schemeClr val="bg1"/>
              </a:solidFill>
            </a:endParaRPr>
          </a:p>
        </p:txBody>
      </p:sp>
    </p:spTree>
    <p:extLst>
      <p:ext uri="{BB962C8B-B14F-4D97-AF65-F5344CB8AC3E}">
        <p14:creationId xmlns:p14="http://schemas.microsoft.com/office/powerpoint/2010/main" val="40929634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cxnSp>
        <p:nvCxnSpPr>
          <p:cNvPr id="39" name="Straight Connector 38"/>
          <p:cNvCxnSpPr/>
          <p:nvPr/>
        </p:nvCxnSpPr>
        <p:spPr>
          <a:xfrm>
            <a:off x="6393924" y="1835793"/>
            <a:ext cx="898461" cy="0"/>
          </a:xfrm>
          <a:prstGeom prst="line">
            <a:avLst/>
          </a:prstGeom>
          <a:ln w="381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004763" y="5606795"/>
            <a:ext cx="898461" cy="0"/>
          </a:xfrm>
          <a:prstGeom prst="line">
            <a:avLst/>
          </a:prstGeom>
          <a:ln w="381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68613" y="4392577"/>
            <a:ext cx="898461" cy="0"/>
          </a:xfrm>
          <a:prstGeom prst="line">
            <a:avLst/>
          </a:prstGeom>
          <a:ln w="381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17843" y="3094199"/>
            <a:ext cx="898461" cy="0"/>
          </a:xfrm>
          <a:prstGeom prst="line">
            <a:avLst/>
          </a:prstGeom>
          <a:ln w="381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11424" y="4341779"/>
            <a:ext cx="898461" cy="0"/>
          </a:xfrm>
          <a:prstGeom prst="line">
            <a:avLst/>
          </a:prstGeom>
          <a:ln w="381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143086" y="1594712"/>
            <a:ext cx="0" cy="4122780"/>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581036" y="5624981"/>
            <a:ext cx="898461" cy="0"/>
          </a:xfrm>
          <a:prstGeom prst="line">
            <a:avLst/>
          </a:prstGeom>
          <a:ln w="381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16464" y="3138618"/>
            <a:ext cx="898461" cy="0"/>
          </a:xfrm>
          <a:prstGeom prst="line">
            <a:avLst/>
          </a:prstGeom>
          <a:ln w="381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13951" y="1835793"/>
            <a:ext cx="898461" cy="0"/>
          </a:xfrm>
          <a:prstGeom prst="line">
            <a:avLst/>
          </a:prstGeom>
          <a:ln w="381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295179" y="1692168"/>
            <a:ext cx="0" cy="4122780"/>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sp>
        <p:nvSpPr>
          <p:cNvPr id="271" name="Shape 271"/>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12</a:t>
            </a:fld>
            <a:endParaRPr lang="en-IN" sz="1200" b="0" i="0" u="none" strike="noStrike" cap="none">
              <a:solidFill>
                <a:schemeClr val="lt1"/>
              </a:solidFill>
              <a:latin typeface="Cabin"/>
              <a:ea typeface="Cabin"/>
              <a:cs typeface="Cabin"/>
              <a:sym typeface="Cabin"/>
            </a:endParaRPr>
          </a:p>
        </p:txBody>
      </p:sp>
      <p:sp>
        <p:nvSpPr>
          <p:cNvPr id="272" name="Shape 272"/>
          <p:cNvSpPr txBox="1">
            <a:spLocks noGrp="1"/>
          </p:cNvSpPr>
          <p:nvPr>
            <p:ph type="body" idx="1"/>
          </p:nvPr>
        </p:nvSpPr>
        <p:spPr>
          <a:xfrm>
            <a:off x="0" y="0"/>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a:solidFill>
                  <a:schemeClr val="lt1"/>
                </a:solidFill>
                <a:latin typeface="Cabin"/>
                <a:ea typeface="Cabin"/>
                <a:cs typeface="Cabin"/>
                <a:sym typeface="Cabin"/>
              </a:rPr>
              <a:t>Project Plan | Centre-State collaboration</a:t>
            </a:r>
          </a:p>
        </p:txBody>
      </p:sp>
      <p:sp>
        <p:nvSpPr>
          <p:cNvPr id="285" name="Shape 285"/>
          <p:cNvSpPr txBox="1"/>
          <p:nvPr/>
        </p:nvSpPr>
        <p:spPr>
          <a:xfrm>
            <a:off x="1080530" y="907761"/>
            <a:ext cx="2445084" cy="43063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3000" b="1" i="0" u="none" strike="noStrike" cap="none" dirty="0">
                <a:solidFill>
                  <a:srgbClr val="002060"/>
                </a:solidFill>
                <a:latin typeface="Cabin"/>
                <a:ea typeface="Cabin"/>
                <a:cs typeface="Cabin"/>
                <a:sym typeface="Cabin"/>
              </a:rPr>
              <a:t>CENTRE</a:t>
            </a:r>
          </a:p>
        </p:txBody>
      </p:sp>
      <p:pic>
        <p:nvPicPr>
          <p:cNvPr id="286" name="Shape 286"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287" name="Shape 287"/>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2" name="Rectangle 1"/>
          <p:cNvSpPr/>
          <p:nvPr/>
        </p:nvSpPr>
        <p:spPr>
          <a:xfrm>
            <a:off x="3021080" y="1706193"/>
            <a:ext cx="1552860" cy="867930"/>
          </a:xfrm>
          <a:prstGeom prst="rect">
            <a:avLst/>
          </a:prstGeom>
          <a:ln w="28575">
            <a:solidFill>
              <a:srgbClr val="002060"/>
            </a:solidFill>
            <a:prstDash val="sysDash"/>
          </a:ln>
        </p:spPr>
        <p:txBody>
          <a:bodyPr wrap="square">
            <a:spAutoFit/>
          </a:bodyPr>
          <a:lstStyle/>
          <a:p>
            <a:pPr lvl="0">
              <a:lnSpc>
                <a:spcPct val="105000"/>
              </a:lnSpc>
              <a:buClr>
                <a:schemeClr val="lt1"/>
              </a:buClr>
              <a:buSzPct val="25000"/>
            </a:pPr>
            <a:r>
              <a:rPr lang="en-IN" sz="1600" dirty="0">
                <a:solidFill>
                  <a:srgbClr val="002060"/>
                </a:solidFill>
                <a:latin typeface="Cabin"/>
                <a:ea typeface="Cabin"/>
                <a:cs typeface="Cabin"/>
                <a:sym typeface="Cabin"/>
              </a:rPr>
              <a:t>NCTE to set up PMU for NTP</a:t>
            </a:r>
          </a:p>
        </p:txBody>
      </p:sp>
      <p:sp>
        <p:nvSpPr>
          <p:cNvPr id="3" name="Rectangle 2"/>
          <p:cNvSpPr/>
          <p:nvPr/>
        </p:nvSpPr>
        <p:spPr>
          <a:xfrm>
            <a:off x="2950531" y="3827115"/>
            <a:ext cx="1632650" cy="1625573"/>
          </a:xfrm>
          <a:prstGeom prst="rect">
            <a:avLst/>
          </a:prstGeom>
          <a:ln w="28575">
            <a:solidFill>
              <a:srgbClr val="002060"/>
            </a:solidFill>
            <a:prstDash val="sysDash"/>
          </a:ln>
        </p:spPr>
        <p:txBody>
          <a:bodyPr wrap="square">
            <a:spAutoFit/>
          </a:bodyPr>
          <a:lstStyle/>
          <a:p>
            <a:pPr lvl="0">
              <a:lnSpc>
                <a:spcPct val="105000"/>
              </a:lnSpc>
              <a:buClr>
                <a:schemeClr val="lt1"/>
              </a:buClr>
              <a:buSzPct val="25000"/>
            </a:pPr>
            <a:r>
              <a:rPr lang="en-IN" sz="1600" dirty="0">
                <a:solidFill>
                  <a:srgbClr val="002060"/>
                </a:solidFill>
                <a:latin typeface="Cabin"/>
                <a:ea typeface="Cabin"/>
                <a:cs typeface="Cabin"/>
                <a:sym typeface="Cabin"/>
              </a:rPr>
              <a:t>PMU works with Technology and Content Partners to launch </a:t>
            </a:r>
            <a:r>
              <a:rPr lang="en-IN" sz="1600" dirty="0" smtClean="0">
                <a:solidFill>
                  <a:srgbClr val="002060"/>
                </a:solidFill>
                <a:latin typeface="Cabin"/>
                <a:ea typeface="Cabin"/>
                <a:cs typeface="Cabin"/>
                <a:sym typeface="Cabin"/>
              </a:rPr>
              <a:t>NTP</a:t>
            </a:r>
            <a:endParaRPr lang="en-IN" sz="1200" dirty="0">
              <a:solidFill>
                <a:schemeClr val="tx1"/>
              </a:solidFill>
              <a:latin typeface="Cabin"/>
              <a:ea typeface="Cabin"/>
              <a:cs typeface="Cabin"/>
              <a:sym typeface="Cabin"/>
            </a:endParaRPr>
          </a:p>
        </p:txBody>
      </p:sp>
      <p:sp>
        <p:nvSpPr>
          <p:cNvPr id="4" name="Rectangle 3"/>
          <p:cNvSpPr/>
          <p:nvPr/>
        </p:nvSpPr>
        <p:spPr>
          <a:xfrm>
            <a:off x="183245" y="2387892"/>
            <a:ext cx="1456583" cy="1643527"/>
          </a:xfrm>
          <a:prstGeom prst="rect">
            <a:avLst/>
          </a:prstGeom>
          <a:ln w="28575">
            <a:solidFill>
              <a:srgbClr val="002060"/>
            </a:solidFill>
            <a:prstDash val="sysDash"/>
          </a:ln>
        </p:spPr>
        <p:txBody>
          <a:bodyPr wrap="square">
            <a:spAutoFit/>
          </a:bodyPr>
          <a:lstStyle/>
          <a:p>
            <a:pPr lvl="0">
              <a:lnSpc>
                <a:spcPct val="105000"/>
              </a:lnSpc>
              <a:buClr>
                <a:schemeClr val="lt1"/>
              </a:buClr>
              <a:buSzPct val="25000"/>
            </a:pPr>
            <a:r>
              <a:rPr lang="en-IN" sz="1600" dirty="0">
                <a:solidFill>
                  <a:srgbClr val="002060"/>
                </a:solidFill>
                <a:latin typeface="Cabin"/>
                <a:ea typeface="Cabin"/>
                <a:cs typeface="Cabin"/>
                <a:sym typeface="Cabin"/>
              </a:rPr>
              <a:t>PMU creates content, technology and dissemination strategy</a:t>
            </a:r>
          </a:p>
        </p:txBody>
      </p:sp>
      <p:sp>
        <p:nvSpPr>
          <p:cNvPr id="5" name="Rectangle 4"/>
          <p:cNvSpPr/>
          <p:nvPr/>
        </p:nvSpPr>
        <p:spPr>
          <a:xfrm>
            <a:off x="262479" y="4622081"/>
            <a:ext cx="1306800" cy="1384995"/>
          </a:xfrm>
          <a:prstGeom prst="rect">
            <a:avLst/>
          </a:prstGeom>
          <a:ln w="28575">
            <a:solidFill>
              <a:srgbClr val="002060"/>
            </a:solidFill>
            <a:prstDash val="sysDash"/>
          </a:ln>
        </p:spPr>
        <p:txBody>
          <a:bodyPr wrap="square">
            <a:spAutoFit/>
          </a:bodyPr>
          <a:lstStyle/>
          <a:p>
            <a:pPr lvl="0">
              <a:lnSpc>
                <a:spcPct val="105000"/>
              </a:lnSpc>
              <a:buClr>
                <a:schemeClr val="lt1"/>
              </a:buClr>
              <a:buSzPct val="25000"/>
            </a:pPr>
            <a:r>
              <a:rPr lang="en-IN" sz="1600" dirty="0">
                <a:solidFill>
                  <a:srgbClr val="002060"/>
                </a:solidFill>
                <a:latin typeface="Cabin"/>
                <a:ea typeface="Cabin"/>
                <a:cs typeface="Cabin"/>
                <a:sym typeface="Cabin"/>
              </a:rPr>
              <a:t>PMU to help states create State Teacher Platforms</a:t>
            </a:r>
          </a:p>
        </p:txBody>
      </p:sp>
      <p:sp>
        <p:nvSpPr>
          <p:cNvPr id="6" name="Rectangle 5"/>
          <p:cNvSpPr/>
          <p:nvPr/>
        </p:nvSpPr>
        <p:spPr>
          <a:xfrm>
            <a:off x="4987386" y="1623373"/>
            <a:ext cx="1393433" cy="867930"/>
          </a:xfrm>
          <a:prstGeom prst="rect">
            <a:avLst/>
          </a:prstGeom>
          <a:ln w="28575">
            <a:solidFill>
              <a:srgbClr val="002060"/>
            </a:solidFill>
            <a:prstDash val="sysDash"/>
          </a:ln>
        </p:spPr>
        <p:txBody>
          <a:bodyPr wrap="square">
            <a:spAutoFit/>
          </a:bodyPr>
          <a:lstStyle/>
          <a:p>
            <a:pPr lvl="0">
              <a:lnSpc>
                <a:spcPct val="105000"/>
              </a:lnSpc>
              <a:buClr>
                <a:schemeClr val="lt1"/>
              </a:buClr>
              <a:buSzPct val="25000"/>
            </a:pPr>
            <a:r>
              <a:rPr lang="en-IN" sz="1600" dirty="0">
                <a:solidFill>
                  <a:srgbClr val="002060"/>
                </a:solidFill>
                <a:latin typeface="Cabin"/>
                <a:ea typeface="Cabin"/>
                <a:cs typeface="Cabin"/>
                <a:sym typeface="Cabin"/>
              </a:rPr>
              <a:t>States set up state-level PMUs</a:t>
            </a:r>
          </a:p>
        </p:txBody>
      </p:sp>
      <p:sp>
        <p:nvSpPr>
          <p:cNvPr id="7" name="Rectangle 6"/>
          <p:cNvSpPr/>
          <p:nvPr/>
        </p:nvSpPr>
        <p:spPr>
          <a:xfrm>
            <a:off x="7805774" y="2265011"/>
            <a:ext cx="1259467" cy="1643527"/>
          </a:xfrm>
          <a:prstGeom prst="rect">
            <a:avLst/>
          </a:prstGeom>
          <a:ln w="28575">
            <a:solidFill>
              <a:srgbClr val="002060"/>
            </a:solidFill>
            <a:prstDash val="sysDash"/>
          </a:ln>
        </p:spPr>
        <p:txBody>
          <a:bodyPr wrap="square">
            <a:spAutoFit/>
          </a:bodyPr>
          <a:lstStyle/>
          <a:p>
            <a:pPr lvl="0">
              <a:lnSpc>
                <a:spcPct val="105000"/>
              </a:lnSpc>
              <a:buClr>
                <a:schemeClr val="lt1"/>
              </a:buClr>
              <a:buSzPct val="25000"/>
            </a:pPr>
            <a:r>
              <a:rPr lang="en-IN" sz="1600" dirty="0">
                <a:solidFill>
                  <a:srgbClr val="002060"/>
                </a:solidFill>
                <a:latin typeface="Cabin"/>
                <a:ea typeface="Cabin"/>
                <a:cs typeface="Cabin"/>
                <a:sym typeface="Cabin"/>
              </a:rPr>
              <a:t>Create content, technology and outreach strategies</a:t>
            </a:r>
          </a:p>
        </p:txBody>
      </p:sp>
      <p:sp>
        <p:nvSpPr>
          <p:cNvPr id="8" name="Rectangle 7"/>
          <p:cNvSpPr/>
          <p:nvPr/>
        </p:nvSpPr>
        <p:spPr>
          <a:xfrm>
            <a:off x="5025892" y="3422527"/>
            <a:ext cx="1454507" cy="1643527"/>
          </a:xfrm>
          <a:prstGeom prst="rect">
            <a:avLst/>
          </a:prstGeom>
          <a:ln w="28575">
            <a:solidFill>
              <a:srgbClr val="002060"/>
            </a:solidFill>
            <a:prstDash val="sysDash"/>
          </a:ln>
        </p:spPr>
        <p:txBody>
          <a:bodyPr wrap="square">
            <a:spAutoFit/>
          </a:bodyPr>
          <a:lstStyle/>
          <a:p>
            <a:pPr lvl="0">
              <a:lnSpc>
                <a:spcPct val="105000"/>
              </a:lnSpc>
              <a:buClr>
                <a:schemeClr val="lt1"/>
              </a:buClr>
              <a:buSzPct val="25000"/>
            </a:pPr>
            <a:r>
              <a:rPr lang="en-IN" sz="1600" dirty="0">
                <a:solidFill>
                  <a:srgbClr val="002060"/>
                </a:solidFill>
                <a:latin typeface="Cabin"/>
                <a:ea typeface="Cabin"/>
                <a:cs typeface="Cabin"/>
                <a:sym typeface="Cabin"/>
              </a:rPr>
              <a:t>Work with SCERT, DIETs to build STP using NTP architecture</a:t>
            </a:r>
          </a:p>
        </p:txBody>
      </p:sp>
      <p:sp>
        <p:nvSpPr>
          <p:cNvPr id="9" name="Rectangle 8"/>
          <p:cNvSpPr/>
          <p:nvPr/>
        </p:nvSpPr>
        <p:spPr>
          <a:xfrm>
            <a:off x="7903224" y="4713511"/>
            <a:ext cx="1145917" cy="1384995"/>
          </a:xfrm>
          <a:prstGeom prst="rect">
            <a:avLst/>
          </a:prstGeom>
          <a:ln w="28575">
            <a:solidFill>
              <a:srgbClr val="002060"/>
            </a:solidFill>
            <a:prstDash val="sysDash"/>
          </a:ln>
        </p:spPr>
        <p:txBody>
          <a:bodyPr wrap="square">
            <a:spAutoFit/>
          </a:bodyPr>
          <a:lstStyle/>
          <a:p>
            <a:pPr lvl="0">
              <a:lnSpc>
                <a:spcPct val="105000"/>
              </a:lnSpc>
              <a:buClr>
                <a:schemeClr val="lt1"/>
              </a:buClr>
              <a:buSzPct val="25000"/>
            </a:pPr>
            <a:r>
              <a:rPr lang="en-IN" sz="1600" dirty="0">
                <a:solidFill>
                  <a:srgbClr val="002060"/>
                </a:solidFill>
                <a:latin typeface="Cabin"/>
                <a:ea typeface="Cabin"/>
                <a:cs typeface="Cabin"/>
                <a:sym typeface="Cabin"/>
              </a:rPr>
              <a:t>Test content and platform features</a:t>
            </a:r>
          </a:p>
        </p:txBody>
      </p:sp>
      <p:sp>
        <p:nvSpPr>
          <p:cNvPr id="10" name="Rectangle 9"/>
          <p:cNvSpPr/>
          <p:nvPr/>
        </p:nvSpPr>
        <p:spPr>
          <a:xfrm>
            <a:off x="6204733" y="782383"/>
            <a:ext cx="1446230" cy="553998"/>
          </a:xfrm>
          <a:prstGeom prst="rect">
            <a:avLst/>
          </a:prstGeom>
        </p:spPr>
        <p:txBody>
          <a:bodyPr wrap="none">
            <a:spAutoFit/>
          </a:bodyPr>
          <a:lstStyle/>
          <a:p>
            <a:pPr lvl="0" algn="ctr">
              <a:buClr>
                <a:schemeClr val="dk1"/>
              </a:buClr>
              <a:buSzPct val="25000"/>
            </a:pPr>
            <a:r>
              <a:rPr lang="en-IN" sz="3000" b="1" dirty="0">
                <a:solidFill>
                  <a:srgbClr val="002060"/>
                </a:solidFill>
                <a:latin typeface="Cabin"/>
                <a:ea typeface="Cabin"/>
                <a:cs typeface="Cabin"/>
                <a:sym typeface="Cabin"/>
              </a:rPr>
              <a:t>STATE</a:t>
            </a:r>
          </a:p>
        </p:txBody>
      </p:sp>
      <p:sp>
        <p:nvSpPr>
          <p:cNvPr id="33" name="Shape 102"/>
          <p:cNvSpPr/>
          <p:nvPr/>
        </p:nvSpPr>
        <p:spPr>
          <a:xfrm>
            <a:off x="2069937" y="1611920"/>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1</a:t>
            </a:r>
          </a:p>
        </p:txBody>
      </p:sp>
      <p:sp>
        <p:nvSpPr>
          <p:cNvPr id="34" name="Shape 102"/>
          <p:cNvSpPr/>
          <p:nvPr/>
        </p:nvSpPr>
        <p:spPr>
          <a:xfrm>
            <a:off x="6927848" y="1537183"/>
            <a:ext cx="450483" cy="472558"/>
          </a:xfrm>
          <a:prstGeom prst="ellipse">
            <a:avLst/>
          </a:prstGeom>
          <a:solidFill>
            <a:srgbClr val="17365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1</a:t>
            </a:r>
          </a:p>
        </p:txBody>
      </p:sp>
      <p:cxnSp>
        <p:nvCxnSpPr>
          <p:cNvPr id="37" name="Straight Connector 36"/>
          <p:cNvCxnSpPr/>
          <p:nvPr/>
        </p:nvCxnSpPr>
        <p:spPr>
          <a:xfrm flipH="1" flipV="1">
            <a:off x="4792977" y="1486230"/>
            <a:ext cx="6859" cy="4323582"/>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42" name="Shape 102"/>
          <p:cNvSpPr/>
          <p:nvPr/>
        </p:nvSpPr>
        <p:spPr>
          <a:xfrm>
            <a:off x="2061289" y="2857920"/>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2</a:t>
            </a:r>
            <a:endParaRPr lang="en-IN" sz="2000" b="1" i="0" u="none" strike="noStrike" cap="none" dirty="0">
              <a:solidFill>
                <a:schemeClr val="lt1"/>
              </a:solidFill>
              <a:latin typeface="Calibri"/>
              <a:ea typeface="Calibri"/>
              <a:cs typeface="Calibri"/>
              <a:sym typeface="Calibri"/>
            </a:endParaRPr>
          </a:p>
        </p:txBody>
      </p:sp>
      <p:sp>
        <p:nvSpPr>
          <p:cNvPr id="43" name="Shape 102"/>
          <p:cNvSpPr/>
          <p:nvPr/>
        </p:nvSpPr>
        <p:spPr>
          <a:xfrm>
            <a:off x="2077831" y="4123311"/>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smtClean="0">
                <a:solidFill>
                  <a:schemeClr val="lt1"/>
                </a:solidFill>
                <a:latin typeface="Calibri"/>
                <a:ea typeface="Calibri"/>
                <a:cs typeface="Calibri"/>
                <a:sym typeface="Calibri"/>
              </a:rPr>
              <a:t>3</a:t>
            </a:r>
            <a:endParaRPr lang="en-IN" sz="2000" b="1" i="0" u="none" strike="noStrike" cap="none" dirty="0">
              <a:solidFill>
                <a:schemeClr val="lt1"/>
              </a:solidFill>
              <a:latin typeface="Calibri"/>
              <a:ea typeface="Calibri"/>
              <a:cs typeface="Calibri"/>
              <a:sym typeface="Calibri"/>
            </a:endParaRPr>
          </a:p>
        </p:txBody>
      </p:sp>
      <p:sp>
        <p:nvSpPr>
          <p:cNvPr id="44" name="Shape 102"/>
          <p:cNvSpPr/>
          <p:nvPr/>
        </p:nvSpPr>
        <p:spPr>
          <a:xfrm>
            <a:off x="2030267" y="5388702"/>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4</a:t>
            </a:r>
            <a:endParaRPr lang="en-IN" sz="2000" b="1" i="0" u="none" strike="noStrike" cap="none" dirty="0">
              <a:solidFill>
                <a:schemeClr val="lt1"/>
              </a:solidFill>
              <a:latin typeface="Calibri"/>
              <a:ea typeface="Calibri"/>
              <a:cs typeface="Calibri"/>
              <a:sym typeface="Calibri"/>
            </a:endParaRPr>
          </a:p>
        </p:txBody>
      </p:sp>
      <p:sp>
        <p:nvSpPr>
          <p:cNvPr id="45" name="Shape 102"/>
          <p:cNvSpPr/>
          <p:nvPr/>
        </p:nvSpPr>
        <p:spPr>
          <a:xfrm>
            <a:off x="6917844" y="2806938"/>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2</a:t>
            </a:r>
            <a:endParaRPr lang="en-IN" sz="2000" b="1" i="0" u="none" strike="noStrike" cap="none" dirty="0">
              <a:solidFill>
                <a:schemeClr val="lt1"/>
              </a:solidFill>
              <a:latin typeface="Calibri"/>
              <a:ea typeface="Calibri"/>
              <a:cs typeface="Calibri"/>
              <a:sym typeface="Calibri"/>
            </a:endParaRPr>
          </a:p>
        </p:txBody>
      </p:sp>
      <p:sp>
        <p:nvSpPr>
          <p:cNvPr id="46" name="Shape 102"/>
          <p:cNvSpPr/>
          <p:nvPr/>
        </p:nvSpPr>
        <p:spPr>
          <a:xfrm>
            <a:off x="6923110" y="4144004"/>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smtClean="0">
                <a:solidFill>
                  <a:schemeClr val="lt1"/>
                </a:solidFill>
                <a:latin typeface="Calibri"/>
                <a:ea typeface="Calibri"/>
                <a:cs typeface="Calibri"/>
                <a:sym typeface="Calibri"/>
              </a:rPr>
              <a:t>3</a:t>
            </a:r>
            <a:endParaRPr lang="en-IN" sz="2000" b="1" i="0" u="none" strike="noStrike" cap="none" dirty="0">
              <a:solidFill>
                <a:schemeClr val="lt1"/>
              </a:solidFill>
              <a:latin typeface="Calibri"/>
              <a:ea typeface="Calibri"/>
              <a:cs typeface="Calibri"/>
              <a:sym typeface="Calibri"/>
            </a:endParaRPr>
          </a:p>
        </p:txBody>
      </p:sp>
      <p:sp>
        <p:nvSpPr>
          <p:cNvPr id="47" name="Shape 102"/>
          <p:cNvSpPr/>
          <p:nvPr/>
        </p:nvSpPr>
        <p:spPr>
          <a:xfrm>
            <a:off x="6927848" y="5314579"/>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4</a:t>
            </a:r>
            <a:endParaRPr lang="en-IN" sz="2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65822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13</a:t>
            </a:fld>
            <a:endParaRPr lang="en-IN" sz="1200" b="0" i="0" u="none" strike="noStrike" cap="none">
              <a:solidFill>
                <a:schemeClr val="lt1"/>
              </a:solidFill>
              <a:latin typeface="Cabin"/>
              <a:ea typeface="Cabin"/>
              <a:cs typeface="Cabin"/>
              <a:sym typeface="Cabin"/>
            </a:endParaRPr>
          </a:p>
        </p:txBody>
      </p:sp>
      <p:sp>
        <p:nvSpPr>
          <p:cNvPr id="330" name="Shape 330"/>
          <p:cNvSpPr txBox="1">
            <a:spLocks noGrp="1"/>
          </p:cNvSpPr>
          <p:nvPr>
            <p:ph type="body" idx="1"/>
          </p:nvPr>
        </p:nvSpPr>
        <p:spPr>
          <a:xfrm>
            <a:off x="-30572" y="-15602"/>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a:solidFill>
                  <a:schemeClr val="lt1"/>
                </a:solidFill>
                <a:latin typeface="Cabin"/>
                <a:ea typeface="Cabin"/>
                <a:cs typeface="Cabin"/>
                <a:sym typeface="Cabin"/>
              </a:rPr>
              <a:t>Action Items &amp; Timelines</a:t>
            </a:r>
          </a:p>
        </p:txBody>
      </p:sp>
      <p:sp>
        <p:nvSpPr>
          <p:cNvPr id="332" name="Shape 332"/>
          <p:cNvSpPr txBox="1"/>
          <p:nvPr/>
        </p:nvSpPr>
        <p:spPr>
          <a:xfrm>
            <a:off x="344772" y="752041"/>
            <a:ext cx="1377702" cy="46007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bin"/>
              <a:buNone/>
            </a:pPr>
            <a:r>
              <a:rPr lang="en-IN" sz="2600" b="1" i="0" u="none" strike="noStrike" cap="none" dirty="0">
                <a:solidFill>
                  <a:srgbClr val="002060"/>
                </a:solidFill>
                <a:latin typeface="Cabin"/>
                <a:ea typeface="Cabin"/>
                <a:cs typeface="Cabin"/>
                <a:sym typeface="Cabin"/>
              </a:rPr>
              <a:t>NCTE </a:t>
            </a:r>
          </a:p>
        </p:txBody>
      </p:sp>
      <p:pic>
        <p:nvPicPr>
          <p:cNvPr id="333" name="Shape 333"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334" name="Shape 334"/>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grpSp>
        <p:nvGrpSpPr>
          <p:cNvPr id="31" name="Group 30"/>
          <p:cNvGrpSpPr/>
          <p:nvPr/>
        </p:nvGrpSpPr>
        <p:grpSpPr>
          <a:xfrm>
            <a:off x="743593" y="1980141"/>
            <a:ext cx="8075429" cy="3018054"/>
            <a:chOff x="728330" y="1178248"/>
            <a:chExt cx="8075429" cy="3018054"/>
          </a:xfrm>
        </p:grpSpPr>
        <p:grpSp>
          <p:nvGrpSpPr>
            <p:cNvPr id="29" name="Group 28"/>
            <p:cNvGrpSpPr/>
            <p:nvPr/>
          </p:nvGrpSpPr>
          <p:grpSpPr>
            <a:xfrm>
              <a:off x="881727" y="1695015"/>
              <a:ext cx="7319401" cy="1775180"/>
              <a:chOff x="912298" y="1469552"/>
              <a:chExt cx="7319401" cy="1775180"/>
            </a:xfrm>
          </p:grpSpPr>
          <p:cxnSp>
            <p:nvCxnSpPr>
              <p:cNvPr id="36" name="Straight Connector 35"/>
              <p:cNvCxnSpPr/>
              <p:nvPr/>
            </p:nvCxnSpPr>
            <p:spPr>
              <a:xfrm flipV="1">
                <a:off x="3416168" y="1516092"/>
                <a:ext cx="5641" cy="923019"/>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912298" y="1469552"/>
                <a:ext cx="7319401" cy="1775180"/>
                <a:chOff x="912298" y="1279067"/>
                <a:chExt cx="7319401" cy="1775180"/>
              </a:xfrm>
            </p:grpSpPr>
            <p:grpSp>
              <p:nvGrpSpPr>
                <p:cNvPr id="26" name="Group 25"/>
                <p:cNvGrpSpPr/>
                <p:nvPr/>
              </p:nvGrpSpPr>
              <p:grpSpPr>
                <a:xfrm>
                  <a:off x="912298" y="1279067"/>
                  <a:ext cx="7319401" cy="1775180"/>
                  <a:chOff x="1033623" y="1321766"/>
                  <a:chExt cx="7319401" cy="1775180"/>
                </a:xfrm>
              </p:grpSpPr>
              <p:cxnSp>
                <p:nvCxnSpPr>
                  <p:cNvPr id="37" name="Straight Connector 36"/>
                  <p:cNvCxnSpPr/>
                  <p:nvPr/>
                </p:nvCxnSpPr>
                <p:spPr>
                  <a:xfrm flipV="1">
                    <a:off x="4992652" y="2161370"/>
                    <a:ext cx="5641" cy="923019"/>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403735" y="1321766"/>
                    <a:ext cx="10977" cy="1064453"/>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720215" y="2173927"/>
                    <a:ext cx="5641" cy="923019"/>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775006" y="2161370"/>
                    <a:ext cx="5641" cy="923019"/>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033623" y="2273215"/>
                    <a:ext cx="7319401" cy="39866"/>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sp>
                <p:nvSpPr>
                  <p:cNvPr id="9" name="Shape 102"/>
                  <p:cNvSpPr/>
                  <p:nvPr/>
                </p:nvSpPr>
                <p:spPr>
                  <a:xfrm>
                    <a:off x="1601885" y="2064488"/>
                    <a:ext cx="357524" cy="394359"/>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1</a:t>
                    </a:r>
                  </a:p>
                </p:txBody>
              </p:sp>
              <p:sp>
                <p:nvSpPr>
                  <p:cNvPr id="11" name="Shape 102"/>
                  <p:cNvSpPr/>
                  <p:nvPr/>
                </p:nvSpPr>
                <p:spPr>
                  <a:xfrm>
                    <a:off x="4810395" y="2087327"/>
                    <a:ext cx="365421" cy="375333"/>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smtClean="0">
                        <a:solidFill>
                          <a:schemeClr val="lt1"/>
                        </a:solidFill>
                        <a:latin typeface="Calibri"/>
                        <a:ea typeface="Calibri"/>
                        <a:cs typeface="Calibri"/>
                        <a:sym typeface="Calibri"/>
                      </a:rPr>
                      <a:t>3</a:t>
                    </a:r>
                    <a:endParaRPr lang="en-IN" sz="2000" b="1" i="0" u="none" strike="noStrike" cap="none" dirty="0">
                      <a:solidFill>
                        <a:schemeClr val="lt1"/>
                      </a:solidFill>
                      <a:latin typeface="Calibri"/>
                      <a:ea typeface="Calibri"/>
                      <a:cs typeface="Calibri"/>
                      <a:sym typeface="Calibri"/>
                    </a:endParaRPr>
                  </a:p>
                </p:txBody>
              </p:sp>
              <p:sp>
                <p:nvSpPr>
                  <p:cNvPr id="12" name="Shape 102"/>
                  <p:cNvSpPr/>
                  <p:nvPr/>
                </p:nvSpPr>
                <p:spPr>
                  <a:xfrm>
                    <a:off x="6241590" y="2069186"/>
                    <a:ext cx="357374" cy="393474"/>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4</a:t>
                    </a:r>
                    <a:endParaRPr lang="en-IN" sz="2000" b="1" i="0" u="none" strike="noStrike" cap="none" dirty="0">
                      <a:solidFill>
                        <a:schemeClr val="lt1"/>
                      </a:solidFill>
                      <a:latin typeface="Calibri"/>
                      <a:ea typeface="Calibri"/>
                      <a:cs typeface="Calibri"/>
                      <a:sym typeface="Calibri"/>
                    </a:endParaRPr>
                  </a:p>
                </p:txBody>
              </p:sp>
              <p:sp>
                <p:nvSpPr>
                  <p:cNvPr id="13" name="Shape 102"/>
                  <p:cNvSpPr/>
                  <p:nvPr/>
                </p:nvSpPr>
                <p:spPr>
                  <a:xfrm>
                    <a:off x="7549557" y="2084110"/>
                    <a:ext cx="355239" cy="397591"/>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smtClean="0">
                        <a:solidFill>
                          <a:schemeClr val="lt1"/>
                        </a:solidFill>
                        <a:latin typeface="Calibri"/>
                        <a:ea typeface="Calibri"/>
                        <a:cs typeface="Calibri"/>
                        <a:sym typeface="Calibri"/>
                      </a:rPr>
                      <a:t>5</a:t>
                    </a:r>
                    <a:endParaRPr lang="en-IN" sz="2000" b="1" i="0" u="none" strike="noStrike" cap="none" dirty="0">
                      <a:solidFill>
                        <a:schemeClr val="lt1"/>
                      </a:solidFill>
                      <a:latin typeface="Calibri"/>
                      <a:ea typeface="Calibri"/>
                      <a:cs typeface="Calibri"/>
                      <a:sym typeface="Calibri"/>
                    </a:endParaRPr>
                  </a:p>
                </p:txBody>
              </p:sp>
            </p:grpSp>
            <p:sp>
              <p:nvSpPr>
                <p:cNvPr id="10" name="Shape 102"/>
                <p:cNvSpPr/>
                <p:nvPr/>
              </p:nvSpPr>
              <p:spPr>
                <a:xfrm>
                  <a:off x="3237406" y="2065739"/>
                  <a:ext cx="357525" cy="394910"/>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2</a:t>
                  </a:r>
                  <a:endParaRPr lang="en-IN" sz="2000" b="1" i="0" u="none" strike="noStrike" cap="none" dirty="0">
                    <a:solidFill>
                      <a:schemeClr val="lt1"/>
                    </a:solidFill>
                    <a:latin typeface="Calibri"/>
                    <a:ea typeface="Calibri"/>
                    <a:cs typeface="Calibri"/>
                    <a:sym typeface="Calibri"/>
                  </a:endParaRPr>
                </a:p>
              </p:txBody>
            </p:sp>
          </p:grpSp>
        </p:grpSp>
        <p:sp>
          <p:nvSpPr>
            <p:cNvPr id="5" name="TextBox 4"/>
            <p:cNvSpPr txBox="1"/>
            <p:nvPr/>
          </p:nvSpPr>
          <p:spPr>
            <a:xfrm>
              <a:off x="728330" y="3470195"/>
              <a:ext cx="1988288" cy="523220"/>
            </a:xfrm>
            <a:prstGeom prst="rect">
              <a:avLst/>
            </a:prstGeom>
            <a:noFill/>
            <a:ln w="28575">
              <a:solidFill>
                <a:srgbClr val="002060"/>
              </a:solidFill>
              <a:prstDash val="sysDash"/>
            </a:ln>
          </p:spPr>
          <p:txBody>
            <a:bodyPr wrap="square" rtlCol="0">
              <a:spAutoFit/>
            </a:bodyPr>
            <a:lstStyle/>
            <a:p>
              <a:pPr algn="ctr"/>
              <a:r>
                <a:rPr lang="en-IN" b="1" dirty="0" smtClean="0">
                  <a:solidFill>
                    <a:srgbClr val="002060"/>
                  </a:solidFill>
                  <a:sym typeface="Cabin"/>
                </a:rPr>
                <a:t>Strategy </a:t>
              </a:r>
              <a:r>
                <a:rPr lang="en-IN" b="1" dirty="0">
                  <a:solidFill>
                    <a:srgbClr val="002060"/>
                  </a:solidFill>
                  <a:sym typeface="Cabin"/>
                </a:rPr>
                <a:t>Paper </a:t>
              </a:r>
              <a:endParaRPr lang="en-IN" b="1" dirty="0" smtClean="0">
                <a:solidFill>
                  <a:srgbClr val="002060"/>
                </a:solidFill>
                <a:sym typeface="Cabin"/>
              </a:endParaRPr>
            </a:p>
            <a:p>
              <a:pPr algn="ctr"/>
              <a:r>
                <a:rPr lang="en-IN" b="1" dirty="0" smtClean="0">
                  <a:solidFill>
                    <a:srgbClr val="FF681D"/>
                  </a:solidFill>
                  <a:sym typeface="Cabin"/>
                </a:rPr>
                <a:t>May </a:t>
              </a:r>
              <a:r>
                <a:rPr lang="en-IN" b="1" dirty="0" smtClean="0">
                  <a:solidFill>
                    <a:srgbClr val="FF681D"/>
                  </a:solidFill>
                  <a:sym typeface="Cabin"/>
                </a:rPr>
                <a:t>2017</a:t>
              </a:r>
              <a:endParaRPr lang="en-IN" b="1" dirty="0">
                <a:solidFill>
                  <a:srgbClr val="FF681D"/>
                </a:solidFill>
              </a:endParaRPr>
            </a:p>
          </p:txBody>
        </p:sp>
        <p:sp>
          <p:nvSpPr>
            <p:cNvPr id="7" name="TextBox 6"/>
            <p:cNvSpPr txBox="1"/>
            <p:nvPr/>
          </p:nvSpPr>
          <p:spPr>
            <a:xfrm>
              <a:off x="3577490" y="3442278"/>
              <a:ext cx="2162018" cy="523220"/>
            </a:xfrm>
            <a:prstGeom prst="rect">
              <a:avLst/>
            </a:prstGeom>
            <a:noFill/>
            <a:ln w="28575">
              <a:solidFill>
                <a:srgbClr val="002060"/>
              </a:solidFill>
              <a:prstDash val="sysDash"/>
            </a:ln>
          </p:spPr>
          <p:txBody>
            <a:bodyPr wrap="square" rtlCol="0">
              <a:spAutoFit/>
            </a:bodyPr>
            <a:lstStyle/>
            <a:p>
              <a:pPr algn="ctr"/>
              <a:r>
                <a:rPr lang="en-IN" b="1" dirty="0">
                  <a:solidFill>
                    <a:srgbClr val="002060"/>
                  </a:solidFill>
                  <a:sym typeface="Cabin"/>
                </a:rPr>
                <a:t>Beta launch of </a:t>
              </a:r>
              <a:r>
                <a:rPr lang="en-IN" b="1" dirty="0" smtClean="0">
                  <a:solidFill>
                    <a:srgbClr val="002060"/>
                  </a:solidFill>
                  <a:sym typeface="Cabin"/>
                </a:rPr>
                <a:t>NTP</a:t>
              </a:r>
            </a:p>
            <a:p>
              <a:pPr algn="ctr"/>
              <a:r>
                <a:rPr lang="en-IN" b="1" dirty="0" smtClean="0">
                  <a:solidFill>
                    <a:srgbClr val="FF681D"/>
                  </a:solidFill>
                  <a:sym typeface="Cabin"/>
                </a:rPr>
                <a:t>     By </a:t>
              </a:r>
              <a:r>
                <a:rPr lang="en-IN" b="1" dirty="0" smtClean="0">
                  <a:solidFill>
                    <a:srgbClr val="FF681D"/>
                  </a:solidFill>
                  <a:sym typeface="Cabin"/>
                </a:rPr>
                <a:t>July </a:t>
              </a:r>
              <a:r>
                <a:rPr lang="en-IN" b="1" dirty="0" smtClean="0">
                  <a:solidFill>
                    <a:srgbClr val="FF681D"/>
                  </a:solidFill>
                  <a:sym typeface="Cabin"/>
                </a:rPr>
                <a:t>2017</a:t>
              </a:r>
              <a:endParaRPr lang="en-IN" b="1" dirty="0">
                <a:solidFill>
                  <a:srgbClr val="FF681D"/>
                </a:solidFill>
              </a:endParaRPr>
            </a:p>
          </p:txBody>
        </p:sp>
        <p:sp>
          <p:nvSpPr>
            <p:cNvPr id="8" name="TextBox 7"/>
            <p:cNvSpPr txBox="1"/>
            <p:nvPr/>
          </p:nvSpPr>
          <p:spPr>
            <a:xfrm>
              <a:off x="5352955" y="1178248"/>
              <a:ext cx="2188225" cy="523220"/>
            </a:xfrm>
            <a:prstGeom prst="rect">
              <a:avLst/>
            </a:prstGeom>
            <a:noFill/>
            <a:ln w="28575">
              <a:solidFill>
                <a:srgbClr val="002060"/>
              </a:solidFill>
              <a:prstDash val="sysDash"/>
            </a:ln>
          </p:spPr>
          <p:txBody>
            <a:bodyPr wrap="square" rtlCol="0">
              <a:spAutoFit/>
            </a:bodyPr>
            <a:lstStyle/>
            <a:p>
              <a:pPr algn="ctr"/>
              <a:r>
                <a:rPr lang="en-IN" b="1" dirty="0">
                  <a:solidFill>
                    <a:srgbClr val="002060"/>
                  </a:solidFill>
                  <a:sym typeface="Cabin"/>
                </a:rPr>
                <a:t>3 states go live on </a:t>
              </a:r>
              <a:r>
                <a:rPr lang="en-IN" b="1" dirty="0" smtClean="0">
                  <a:solidFill>
                    <a:srgbClr val="002060"/>
                  </a:solidFill>
                  <a:sym typeface="Cabin"/>
                </a:rPr>
                <a:t>NTP</a:t>
              </a:r>
            </a:p>
            <a:p>
              <a:pPr algn="ctr"/>
              <a:r>
                <a:rPr lang="en-IN" b="1" dirty="0">
                  <a:solidFill>
                    <a:srgbClr val="FF681D"/>
                  </a:solidFill>
                  <a:sym typeface="Cabin"/>
                </a:rPr>
                <a:t>By </a:t>
              </a:r>
              <a:r>
                <a:rPr lang="en-IN" b="1" dirty="0" smtClean="0">
                  <a:solidFill>
                    <a:srgbClr val="FF681D"/>
                  </a:solidFill>
                  <a:sym typeface="Cabin"/>
                </a:rPr>
                <a:t>5 </a:t>
              </a:r>
              <a:r>
                <a:rPr lang="en-IN" b="1" dirty="0">
                  <a:solidFill>
                    <a:srgbClr val="FF681D"/>
                  </a:solidFill>
                  <a:sym typeface="Cabin"/>
                </a:rPr>
                <a:t>September </a:t>
              </a:r>
              <a:r>
                <a:rPr lang="en-IN" b="1" dirty="0" smtClean="0">
                  <a:solidFill>
                    <a:srgbClr val="FF681D"/>
                  </a:solidFill>
                  <a:sym typeface="Cabin"/>
                </a:rPr>
                <a:t>2017</a:t>
              </a:r>
              <a:endParaRPr lang="en-IN" dirty="0"/>
            </a:p>
          </p:txBody>
        </p:sp>
        <p:sp>
          <p:nvSpPr>
            <p:cNvPr id="15" name="TextBox 14"/>
            <p:cNvSpPr txBox="1"/>
            <p:nvPr/>
          </p:nvSpPr>
          <p:spPr>
            <a:xfrm>
              <a:off x="6451031" y="3457638"/>
              <a:ext cx="2352728" cy="738664"/>
            </a:xfrm>
            <a:prstGeom prst="rect">
              <a:avLst/>
            </a:prstGeom>
            <a:noFill/>
            <a:ln w="28575">
              <a:solidFill>
                <a:srgbClr val="002060"/>
              </a:solidFill>
              <a:prstDash val="sysDash"/>
            </a:ln>
          </p:spPr>
          <p:txBody>
            <a:bodyPr wrap="square" rtlCol="0">
              <a:spAutoFit/>
            </a:bodyPr>
            <a:lstStyle/>
            <a:p>
              <a:pPr algn="ctr"/>
              <a:r>
                <a:rPr lang="en-IN" b="1" dirty="0">
                  <a:solidFill>
                    <a:srgbClr val="002060"/>
                  </a:solidFill>
                  <a:sym typeface="Cabin"/>
                </a:rPr>
                <a:t>More states </a:t>
              </a:r>
              <a:r>
                <a:rPr lang="en-IN" b="1" dirty="0" smtClean="0">
                  <a:solidFill>
                    <a:srgbClr val="002060"/>
                  </a:solidFill>
                  <a:sym typeface="Cabin"/>
                </a:rPr>
                <a:t>onboard on </a:t>
              </a:r>
              <a:r>
                <a:rPr lang="en-IN" b="1" dirty="0">
                  <a:solidFill>
                    <a:srgbClr val="002060"/>
                  </a:solidFill>
                  <a:sym typeface="Cabin"/>
                </a:rPr>
                <a:t>NTP – Phase 2 States</a:t>
              </a:r>
              <a:endParaRPr lang="en-IN" b="1" dirty="0">
                <a:solidFill>
                  <a:srgbClr val="002060"/>
                </a:solidFill>
                <a:latin typeface="Cabin"/>
                <a:ea typeface="Cabin"/>
                <a:cs typeface="Cabin"/>
                <a:sym typeface="Cabin"/>
              </a:endParaRPr>
            </a:p>
            <a:p>
              <a:pPr algn="ctr"/>
              <a:r>
                <a:rPr lang="en-IN" b="1" dirty="0" smtClean="0">
                  <a:sym typeface="Cabin"/>
                </a:rPr>
                <a:t>     </a:t>
              </a:r>
              <a:r>
                <a:rPr lang="en-IN" b="1" dirty="0" smtClean="0">
                  <a:solidFill>
                    <a:srgbClr val="FF681D"/>
                  </a:solidFill>
                  <a:sym typeface="Cabin"/>
                </a:rPr>
                <a:t>By </a:t>
              </a:r>
              <a:r>
                <a:rPr lang="en-IN" b="1" dirty="0">
                  <a:solidFill>
                    <a:srgbClr val="FF681D"/>
                  </a:solidFill>
                  <a:sym typeface="Cabin"/>
                </a:rPr>
                <a:t>January </a:t>
              </a:r>
              <a:r>
                <a:rPr lang="en-IN" b="1" dirty="0" smtClean="0">
                  <a:solidFill>
                    <a:srgbClr val="FF681D"/>
                  </a:solidFill>
                  <a:sym typeface="Cabin"/>
                </a:rPr>
                <a:t>2018</a:t>
              </a:r>
              <a:endParaRPr lang="en-IN" dirty="0">
                <a:solidFill>
                  <a:srgbClr val="FF681D"/>
                </a:solidFill>
              </a:endParaRPr>
            </a:p>
          </p:txBody>
        </p:sp>
        <p:sp>
          <p:nvSpPr>
            <p:cNvPr id="40" name="TextBox 39"/>
            <p:cNvSpPr txBox="1"/>
            <p:nvPr/>
          </p:nvSpPr>
          <p:spPr>
            <a:xfrm>
              <a:off x="2307960" y="1202576"/>
              <a:ext cx="2512800" cy="523220"/>
            </a:xfrm>
            <a:prstGeom prst="rect">
              <a:avLst/>
            </a:prstGeom>
            <a:noFill/>
            <a:ln w="28575">
              <a:solidFill>
                <a:srgbClr val="002060"/>
              </a:solidFill>
              <a:prstDash val="sysDash"/>
            </a:ln>
          </p:spPr>
          <p:txBody>
            <a:bodyPr wrap="square" rtlCol="0">
              <a:spAutoFit/>
            </a:bodyPr>
            <a:lstStyle/>
            <a:p>
              <a:pPr algn="ctr"/>
              <a:r>
                <a:rPr lang="en-IN" b="1" dirty="0">
                  <a:solidFill>
                    <a:srgbClr val="002060"/>
                  </a:solidFill>
                  <a:sym typeface="Cabin"/>
                </a:rPr>
                <a:t>Alpha testing of platform </a:t>
              </a:r>
              <a:endParaRPr lang="en-IN" b="1" dirty="0" smtClean="0">
                <a:solidFill>
                  <a:srgbClr val="002060"/>
                </a:solidFill>
                <a:sym typeface="Cabin"/>
              </a:endParaRPr>
            </a:p>
            <a:p>
              <a:pPr algn="ctr"/>
              <a:r>
                <a:rPr lang="en-IN" b="1" dirty="0" smtClean="0">
                  <a:solidFill>
                    <a:srgbClr val="FF681D"/>
                  </a:solidFill>
                  <a:sym typeface="Cabin"/>
                </a:rPr>
                <a:t>May </a:t>
              </a:r>
              <a:r>
                <a:rPr lang="en-IN" b="1" dirty="0" smtClean="0">
                  <a:solidFill>
                    <a:srgbClr val="FF681D"/>
                  </a:solidFill>
                  <a:sym typeface="Cabin"/>
                </a:rPr>
                <a:t>2017</a:t>
              </a:r>
              <a:endParaRPr lang="en-IN" b="1" dirty="0">
                <a:solidFill>
                  <a:srgbClr val="FF681D"/>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14</a:t>
            </a:fld>
            <a:endParaRPr lang="en-IN" sz="1200" b="0" i="0" u="none" strike="noStrike" cap="none">
              <a:solidFill>
                <a:schemeClr val="lt1"/>
              </a:solidFill>
              <a:latin typeface="Cabin"/>
              <a:ea typeface="Cabin"/>
              <a:cs typeface="Cabin"/>
              <a:sym typeface="Cabin"/>
            </a:endParaRPr>
          </a:p>
        </p:txBody>
      </p:sp>
      <p:sp>
        <p:nvSpPr>
          <p:cNvPr id="330" name="Shape 330"/>
          <p:cNvSpPr txBox="1">
            <a:spLocks noGrp="1"/>
          </p:cNvSpPr>
          <p:nvPr>
            <p:ph type="body" idx="1"/>
          </p:nvPr>
        </p:nvSpPr>
        <p:spPr>
          <a:xfrm>
            <a:off x="-30572" y="-15602"/>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a:solidFill>
                  <a:schemeClr val="lt1"/>
                </a:solidFill>
                <a:latin typeface="Cabin"/>
                <a:ea typeface="Cabin"/>
                <a:cs typeface="Cabin"/>
                <a:sym typeface="Cabin"/>
              </a:rPr>
              <a:t>Action Items &amp; Timelines</a:t>
            </a:r>
          </a:p>
        </p:txBody>
      </p:sp>
      <p:sp>
        <p:nvSpPr>
          <p:cNvPr id="332" name="Shape 332"/>
          <p:cNvSpPr txBox="1"/>
          <p:nvPr/>
        </p:nvSpPr>
        <p:spPr>
          <a:xfrm>
            <a:off x="344772" y="752041"/>
            <a:ext cx="6673298" cy="460071"/>
          </a:xfrm>
          <a:prstGeom prst="rect">
            <a:avLst/>
          </a:prstGeom>
          <a:noFill/>
          <a:ln>
            <a:noFill/>
          </a:ln>
        </p:spPr>
        <p:txBody>
          <a:bodyPr lIns="91425" tIns="45700" rIns="91425" bIns="45700" anchor="t" anchorCtr="0">
            <a:noAutofit/>
          </a:bodyPr>
          <a:lstStyle/>
          <a:p>
            <a:pPr lvl="0">
              <a:buClr>
                <a:schemeClr val="dk1"/>
              </a:buClr>
              <a:buSzPct val="25000"/>
            </a:pPr>
            <a:r>
              <a:rPr lang="en-IN" sz="2600" b="1" dirty="0">
                <a:solidFill>
                  <a:srgbClr val="002060"/>
                </a:solidFill>
                <a:latin typeface="Cabin"/>
                <a:ea typeface="Cabin"/>
                <a:cs typeface="Cabin"/>
                <a:sym typeface="Cabin"/>
              </a:rPr>
              <a:t>States &amp; Union Territories – Phase 2</a:t>
            </a:r>
          </a:p>
        </p:txBody>
      </p:sp>
      <p:pic>
        <p:nvPicPr>
          <p:cNvPr id="333" name="Shape 333"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334" name="Shape 334"/>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5" name="TextBox 4"/>
          <p:cNvSpPr txBox="1"/>
          <p:nvPr/>
        </p:nvSpPr>
        <p:spPr>
          <a:xfrm>
            <a:off x="642583" y="4359977"/>
            <a:ext cx="1988288" cy="954107"/>
          </a:xfrm>
          <a:prstGeom prst="rect">
            <a:avLst/>
          </a:prstGeom>
          <a:noFill/>
          <a:ln w="28575">
            <a:solidFill>
              <a:srgbClr val="002060"/>
            </a:solidFill>
            <a:prstDash val="sysDash"/>
          </a:ln>
        </p:spPr>
        <p:txBody>
          <a:bodyPr wrap="square" rtlCol="0">
            <a:spAutoFit/>
          </a:bodyPr>
          <a:lstStyle/>
          <a:p>
            <a:pPr lvl="0" algn="ctr">
              <a:buClr>
                <a:srgbClr val="000000"/>
              </a:buClr>
              <a:buSzPct val="25000"/>
            </a:pPr>
            <a:r>
              <a:rPr lang="en-IN" b="1" dirty="0">
                <a:solidFill>
                  <a:srgbClr val="002060"/>
                </a:solidFill>
                <a:latin typeface="Cabin"/>
                <a:ea typeface="Cabin"/>
                <a:cs typeface="Cabin"/>
                <a:sym typeface="Cabin"/>
              </a:rPr>
              <a:t>Give feedback on NTP Strategy &amp; Approach Document</a:t>
            </a:r>
          </a:p>
          <a:p>
            <a:pPr algn="ctr"/>
            <a:r>
              <a:rPr lang="en-IN" b="1" dirty="0" smtClean="0">
                <a:solidFill>
                  <a:srgbClr val="FF681D"/>
                </a:solidFill>
                <a:sym typeface="Cabin"/>
              </a:rPr>
              <a:t>30 May </a:t>
            </a:r>
            <a:r>
              <a:rPr lang="en-IN" b="1" dirty="0" smtClean="0">
                <a:solidFill>
                  <a:srgbClr val="FF681D"/>
                </a:solidFill>
                <a:sym typeface="Cabin"/>
              </a:rPr>
              <a:t>2017</a:t>
            </a:r>
            <a:endParaRPr lang="en-IN" b="1" dirty="0">
              <a:solidFill>
                <a:srgbClr val="FF681D"/>
              </a:solidFill>
            </a:endParaRPr>
          </a:p>
        </p:txBody>
      </p:sp>
      <p:sp>
        <p:nvSpPr>
          <p:cNvPr id="7" name="TextBox 6"/>
          <p:cNvSpPr txBox="1"/>
          <p:nvPr/>
        </p:nvSpPr>
        <p:spPr>
          <a:xfrm>
            <a:off x="3346904" y="4409454"/>
            <a:ext cx="2162018" cy="954107"/>
          </a:xfrm>
          <a:prstGeom prst="rect">
            <a:avLst/>
          </a:prstGeom>
          <a:noFill/>
          <a:ln w="28575">
            <a:solidFill>
              <a:srgbClr val="002060"/>
            </a:solidFill>
            <a:prstDash val="sysDash"/>
          </a:ln>
        </p:spPr>
        <p:txBody>
          <a:bodyPr wrap="square" rtlCol="0">
            <a:spAutoFit/>
          </a:bodyPr>
          <a:lstStyle/>
          <a:p>
            <a:pPr lvl="0" algn="ctr">
              <a:buClr>
                <a:srgbClr val="000000"/>
              </a:buClr>
              <a:buSzPct val="25000"/>
            </a:pPr>
            <a:r>
              <a:rPr lang="en-IN" b="1" dirty="0">
                <a:solidFill>
                  <a:srgbClr val="002060"/>
                </a:solidFill>
                <a:latin typeface="Cabin"/>
                <a:ea typeface="Cabin"/>
                <a:cs typeface="Cabin"/>
                <a:sym typeface="Cabin"/>
              </a:rPr>
              <a:t>Create Content, Technology &amp; Outreach strategies</a:t>
            </a:r>
          </a:p>
          <a:p>
            <a:pPr lvl="0" algn="ctr">
              <a:buClr>
                <a:srgbClr val="000000"/>
              </a:buClr>
              <a:buSzPct val="25000"/>
            </a:pPr>
            <a:r>
              <a:rPr lang="en-IN" b="1" dirty="0" smtClean="0">
                <a:solidFill>
                  <a:srgbClr val="FF681D"/>
                </a:solidFill>
                <a:sym typeface="Cabin"/>
              </a:rPr>
              <a:t>    </a:t>
            </a:r>
            <a:r>
              <a:rPr lang="en-IN" b="1" dirty="0" smtClean="0">
                <a:solidFill>
                  <a:srgbClr val="FF681D"/>
                </a:solidFill>
                <a:latin typeface="Cabin"/>
                <a:ea typeface="Cabin"/>
                <a:cs typeface="Cabin"/>
                <a:sym typeface="Cabin"/>
              </a:rPr>
              <a:t>By </a:t>
            </a:r>
            <a:r>
              <a:rPr lang="en-IN" b="1" dirty="0" smtClean="0">
                <a:solidFill>
                  <a:srgbClr val="FF681D"/>
                </a:solidFill>
                <a:latin typeface="Cabin"/>
                <a:ea typeface="Cabin"/>
                <a:cs typeface="Cabin"/>
                <a:sym typeface="Cabin"/>
              </a:rPr>
              <a:t>August </a:t>
            </a:r>
            <a:r>
              <a:rPr lang="en-IN" b="1" dirty="0">
                <a:solidFill>
                  <a:srgbClr val="FF681D"/>
                </a:solidFill>
                <a:latin typeface="Cabin"/>
                <a:ea typeface="Cabin"/>
                <a:cs typeface="Cabin"/>
                <a:sym typeface="Cabin"/>
              </a:rPr>
              <a:t>2017</a:t>
            </a:r>
          </a:p>
        </p:txBody>
      </p:sp>
      <p:sp>
        <p:nvSpPr>
          <p:cNvPr id="8" name="TextBox 7"/>
          <p:cNvSpPr txBox="1"/>
          <p:nvPr/>
        </p:nvSpPr>
        <p:spPr>
          <a:xfrm>
            <a:off x="3790512" y="1761796"/>
            <a:ext cx="2188225" cy="738664"/>
          </a:xfrm>
          <a:prstGeom prst="rect">
            <a:avLst/>
          </a:prstGeom>
          <a:noFill/>
          <a:ln w="28575">
            <a:solidFill>
              <a:srgbClr val="002060"/>
            </a:solidFill>
            <a:prstDash val="sysDash"/>
          </a:ln>
        </p:spPr>
        <p:txBody>
          <a:bodyPr wrap="square" rtlCol="0">
            <a:spAutoFit/>
          </a:bodyPr>
          <a:lstStyle/>
          <a:p>
            <a:pPr lvl="0" algn="ctr">
              <a:buClr>
                <a:srgbClr val="000000"/>
              </a:buClr>
              <a:buSzPct val="25000"/>
            </a:pPr>
            <a:r>
              <a:rPr lang="en-IN" b="1" dirty="0">
                <a:solidFill>
                  <a:srgbClr val="002060"/>
                </a:solidFill>
                <a:latin typeface="Cabin"/>
                <a:ea typeface="Cabin"/>
                <a:cs typeface="Cabin"/>
                <a:sym typeface="Cabin"/>
              </a:rPr>
              <a:t>Build content &amp; on-field capabilities for states</a:t>
            </a:r>
          </a:p>
          <a:p>
            <a:pPr lvl="0" algn="ctr">
              <a:buClr>
                <a:srgbClr val="000000"/>
              </a:buClr>
              <a:buSzPct val="25000"/>
            </a:pPr>
            <a:r>
              <a:rPr lang="en-IN" b="1" dirty="0" smtClean="0">
                <a:solidFill>
                  <a:srgbClr val="FF681D"/>
                </a:solidFill>
                <a:latin typeface="Cabin"/>
                <a:ea typeface="Cabin"/>
                <a:cs typeface="Cabin"/>
                <a:sym typeface="Cabin"/>
              </a:rPr>
              <a:t>5 </a:t>
            </a:r>
            <a:r>
              <a:rPr lang="en-IN" b="1" dirty="0">
                <a:solidFill>
                  <a:srgbClr val="FF681D"/>
                </a:solidFill>
                <a:latin typeface="Cabin"/>
                <a:ea typeface="Cabin"/>
                <a:cs typeface="Cabin"/>
                <a:sym typeface="Cabin"/>
              </a:rPr>
              <a:t>September onwards</a:t>
            </a:r>
          </a:p>
        </p:txBody>
      </p:sp>
      <p:sp>
        <p:nvSpPr>
          <p:cNvPr id="15" name="TextBox 14"/>
          <p:cNvSpPr txBox="1"/>
          <p:nvPr/>
        </p:nvSpPr>
        <p:spPr>
          <a:xfrm>
            <a:off x="6365284" y="4347420"/>
            <a:ext cx="2352728" cy="954107"/>
          </a:xfrm>
          <a:prstGeom prst="rect">
            <a:avLst/>
          </a:prstGeom>
          <a:noFill/>
          <a:ln w="28575">
            <a:solidFill>
              <a:srgbClr val="002060"/>
            </a:solidFill>
            <a:prstDash val="sysDash"/>
          </a:ln>
        </p:spPr>
        <p:txBody>
          <a:bodyPr wrap="square" rtlCol="0">
            <a:spAutoFit/>
          </a:bodyPr>
          <a:lstStyle/>
          <a:p>
            <a:pPr lvl="0" algn="ctr">
              <a:buClr>
                <a:srgbClr val="000000"/>
              </a:buClr>
              <a:buSzPct val="25000"/>
            </a:pPr>
            <a:r>
              <a:rPr lang="en-IN" b="1" dirty="0">
                <a:solidFill>
                  <a:srgbClr val="002060"/>
                </a:solidFill>
                <a:latin typeface="Cabin"/>
                <a:ea typeface="Cabin"/>
                <a:cs typeface="Cabin"/>
                <a:sym typeface="Cabin"/>
              </a:rPr>
              <a:t>States go live with content &amp; training modules</a:t>
            </a:r>
          </a:p>
          <a:p>
            <a:pPr lvl="0" algn="ctr">
              <a:buClr>
                <a:srgbClr val="000000"/>
              </a:buClr>
              <a:buSzPct val="25000"/>
            </a:pPr>
            <a:r>
              <a:rPr lang="en-IN" b="1" dirty="0">
                <a:solidFill>
                  <a:srgbClr val="FF681D"/>
                </a:solidFill>
                <a:latin typeface="Cabin"/>
                <a:ea typeface="Cabin"/>
                <a:cs typeface="Cabin"/>
                <a:sym typeface="Cabin"/>
              </a:rPr>
              <a:t>By January 2018</a:t>
            </a:r>
          </a:p>
        </p:txBody>
      </p:sp>
      <p:sp>
        <p:nvSpPr>
          <p:cNvPr id="40" name="TextBox 39"/>
          <p:cNvSpPr txBox="1"/>
          <p:nvPr/>
        </p:nvSpPr>
        <p:spPr>
          <a:xfrm>
            <a:off x="904419" y="1823778"/>
            <a:ext cx="2512800" cy="738664"/>
          </a:xfrm>
          <a:prstGeom prst="rect">
            <a:avLst/>
          </a:prstGeom>
          <a:noFill/>
          <a:ln w="28575">
            <a:solidFill>
              <a:srgbClr val="002060"/>
            </a:solidFill>
            <a:prstDash val="sysDash"/>
          </a:ln>
        </p:spPr>
        <p:txBody>
          <a:bodyPr wrap="square" rtlCol="0">
            <a:spAutoFit/>
          </a:bodyPr>
          <a:lstStyle/>
          <a:p>
            <a:pPr lvl="0" algn="ctr">
              <a:buClr>
                <a:srgbClr val="000000"/>
              </a:buClr>
              <a:buSzPct val="25000"/>
            </a:pPr>
            <a:r>
              <a:rPr lang="en-IN" b="1" dirty="0">
                <a:solidFill>
                  <a:srgbClr val="002060"/>
                </a:solidFill>
                <a:latin typeface="Cabin"/>
                <a:ea typeface="Cabin"/>
                <a:cs typeface="Cabin"/>
                <a:sym typeface="Cabin"/>
              </a:rPr>
              <a:t>Set up Project Management Unit (PMU)</a:t>
            </a:r>
          </a:p>
          <a:p>
            <a:pPr lvl="0" algn="ctr">
              <a:buClr>
                <a:srgbClr val="000000"/>
              </a:buClr>
              <a:buSzPct val="25000"/>
            </a:pPr>
            <a:r>
              <a:rPr lang="en-IN" b="1" dirty="0">
                <a:solidFill>
                  <a:srgbClr val="FF681D"/>
                </a:solidFill>
                <a:latin typeface="Cabin"/>
                <a:ea typeface="Cabin"/>
                <a:cs typeface="Cabin"/>
                <a:sym typeface="Cabin"/>
              </a:rPr>
              <a:t>By </a:t>
            </a:r>
            <a:r>
              <a:rPr lang="en-IN" b="1" dirty="0" smtClean="0">
                <a:solidFill>
                  <a:srgbClr val="FF681D"/>
                </a:solidFill>
                <a:latin typeface="Cabin"/>
                <a:ea typeface="Cabin"/>
                <a:cs typeface="Cabin"/>
                <a:sym typeface="Cabin"/>
              </a:rPr>
              <a:t>July </a:t>
            </a:r>
            <a:r>
              <a:rPr lang="en-IN" b="1" dirty="0">
                <a:solidFill>
                  <a:srgbClr val="FF681D"/>
                </a:solidFill>
                <a:latin typeface="Cabin"/>
                <a:ea typeface="Cabin"/>
                <a:cs typeface="Cabin"/>
                <a:sym typeface="Cabin"/>
              </a:rPr>
              <a:t>2017</a:t>
            </a:r>
          </a:p>
        </p:txBody>
      </p:sp>
      <p:grpSp>
        <p:nvGrpSpPr>
          <p:cNvPr id="19" name="Group 18"/>
          <p:cNvGrpSpPr/>
          <p:nvPr/>
        </p:nvGrpSpPr>
        <p:grpSpPr>
          <a:xfrm>
            <a:off x="455065" y="2416102"/>
            <a:ext cx="8326057" cy="1787175"/>
            <a:chOff x="679296" y="2403545"/>
            <a:chExt cx="8326057" cy="1787175"/>
          </a:xfrm>
        </p:grpSpPr>
        <p:cxnSp>
          <p:nvCxnSpPr>
            <p:cNvPr id="33" name="Straight Connector 32"/>
            <p:cNvCxnSpPr/>
            <p:nvPr/>
          </p:nvCxnSpPr>
          <p:spPr>
            <a:xfrm flipV="1">
              <a:off x="8385284" y="2403545"/>
              <a:ext cx="5641" cy="923019"/>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79296" y="2487903"/>
              <a:ext cx="8326057" cy="1702817"/>
              <a:chOff x="694220" y="2315844"/>
              <a:chExt cx="8326057" cy="1702817"/>
            </a:xfrm>
          </p:grpSpPr>
          <p:grpSp>
            <p:nvGrpSpPr>
              <p:cNvPr id="16" name="Group 15"/>
              <p:cNvGrpSpPr/>
              <p:nvPr/>
            </p:nvGrpSpPr>
            <p:grpSpPr>
              <a:xfrm>
                <a:off x="694220" y="2315844"/>
                <a:ext cx="8326057" cy="1702817"/>
                <a:chOff x="749832" y="2337666"/>
                <a:chExt cx="8326057" cy="1702817"/>
              </a:xfrm>
            </p:grpSpPr>
            <p:cxnSp>
              <p:nvCxnSpPr>
                <p:cNvPr id="14" name="Straight Connector 13"/>
                <p:cNvCxnSpPr/>
                <p:nvPr/>
              </p:nvCxnSpPr>
              <p:spPr>
                <a:xfrm flipH="1">
                  <a:off x="749832" y="3234989"/>
                  <a:ext cx="8326057" cy="30176"/>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355632" y="2337666"/>
                  <a:ext cx="5957205" cy="1702817"/>
                  <a:chOff x="1355632" y="2337666"/>
                  <a:chExt cx="5957205" cy="1702817"/>
                </a:xfrm>
              </p:grpSpPr>
              <p:cxnSp>
                <p:nvCxnSpPr>
                  <p:cNvPr id="36" name="Straight Connector 35"/>
                  <p:cNvCxnSpPr/>
                  <p:nvPr/>
                </p:nvCxnSpPr>
                <p:spPr>
                  <a:xfrm flipV="1">
                    <a:off x="2929554" y="2404466"/>
                    <a:ext cx="5641" cy="923019"/>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341637" y="3117464"/>
                    <a:ext cx="5641" cy="923019"/>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682247" y="2337666"/>
                    <a:ext cx="10977" cy="1064453"/>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149092" y="3102636"/>
                    <a:ext cx="5641" cy="923019"/>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528753" y="3102636"/>
                    <a:ext cx="5641" cy="923019"/>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sp>
                <p:nvSpPr>
                  <p:cNvPr id="9" name="Shape 102"/>
                  <p:cNvSpPr/>
                  <p:nvPr/>
                </p:nvSpPr>
                <p:spPr>
                  <a:xfrm>
                    <a:off x="1355632" y="3005754"/>
                    <a:ext cx="357524" cy="394359"/>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1</a:t>
                    </a:r>
                  </a:p>
                </p:txBody>
              </p:sp>
              <p:sp>
                <p:nvSpPr>
                  <p:cNvPr id="11" name="Shape 102"/>
                  <p:cNvSpPr/>
                  <p:nvPr/>
                </p:nvSpPr>
                <p:spPr>
                  <a:xfrm>
                    <a:off x="4120079" y="3046653"/>
                    <a:ext cx="365421" cy="375333"/>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smtClean="0">
                        <a:solidFill>
                          <a:schemeClr val="lt1"/>
                        </a:solidFill>
                        <a:latin typeface="Calibri"/>
                        <a:ea typeface="Calibri"/>
                        <a:cs typeface="Calibri"/>
                        <a:sym typeface="Calibri"/>
                      </a:rPr>
                      <a:t>3</a:t>
                    </a:r>
                    <a:endParaRPr lang="en-IN" sz="2000" b="1" i="0" u="none" strike="noStrike" cap="none" dirty="0">
                      <a:solidFill>
                        <a:schemeClr val="lt1"/>
                      </a:solidFill>
                      <a:latin typeface="Calibri"/>
                      <a:ea typeface="Calibri"/>
                      <a:cs typeface="Calibri"/>
                      <a:sym typeface="Calibri"/>
                    </a:endParaRPr>
                  </a:p>
                </p:txBody>
              </p:sp>
              <p:sp>
                <p:nvSpPr>
                  <p:cNvPr id="12" name="Shape 102"/>
                  <p:cNvSpPr/>
                  <p:nvPr/>
                </p:nvSpPr>
                <p:spPr>
                  <a:xfrm>
                    <a:off x="5472341" y="3046653"/>
                    <a:ext cx="357374" cy="393474"/>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4</a:t>
                    </a:r>
                    <a:endParaRPr lang="en-IN" sz="2000" b="1" i="0" u="none" strike="noStrike" cap="none" dirty="0">
                      <a:solidFill>
                        <a:schemeClr val="lt1"/>
                      </a:solidFill>
                      <a:latin typeface="Calibri"/>
                      <a:ea typeface="Calibri"/>
                      <a:cs typeface="Calibri"/>
                      <a:sym typeface="Calibri"/>
                    </a:endParaRPr>
                  </a:p>
                </p:txBody>
              </p:sp>
              <p:sp>
                <p:nvSpPr>
                  <p:cNvPr id="13" name="Shape 102"/>
                  <p:cNvSpPr/>
                  <p:nvPr/>
                </p:nvSpPr>
                <p:spPr>
                  <a:xfrm>
                    <a:off x="6957598" y="3035525"/>
                    <a:ext cx="355239" cy="397591"/>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smtClean="0">
                        <a:solidFill>
                          <a:schemeClr val="lt1"/>
                        </a:solidFill>
                        <a:latin typeface="Calibri"/>
                        <a:ea typeface="Calibri"/>
                        <a:cs typeface="Calibri"/>
                        <a:sym typeface="Calibri"/>
                      </a:rPr>
                      <a:t>5</a:t>
                    </a:r>
                    <a:endParaRPr lang="en-IN" sz="2000" b="1" i="0" u="none" strike="noStrike" cap="none" dirty="0">
                      <a:solidFill>
                        <a:schemeClr val="lt1"/>
                      </a:solidFill>
                      <a:latin typeface="Calibri"/>
                      <a:ea typeface="Calibri"/>
                      <a:cs typeface="Calibri"/>
                      <a:sym typeface="Calibri"/>
                    </a:endParaRPr>
                  </a:p>
                </p:txBody>
              </p:sp>
              <p:sp>
                <p:nvSpPr>
                  <p:cNvPr id="10" name="Shape 102"/>
                  <p:cNvSpPr/>
                  <p:nvPr/>
                </p:nvSpPr>
                <p:spPr>
                  <a:xfrm>
                    <a:off x="2730168" y="3060062"/>
                    <a:ext cx="357525" cy="394910"/>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2</a:t>
                    </a:r>
                    <a:endParaRPr lang="en-IN" sz="2000" b="1" i="0" u="none" strike="noStrike" cap="none" dirty="0">
                      <a:solidFill>
                        <a:schemeClr val="lt1"/>
                      </a:solidFill>
                      <a:latin typeface="Calibri"/>
                      <a:ea typeface="Calibri"/>
                      <a:cs typeface="Calibri"/>
                      <a:sym typeface="Calibri"/>
                    </a:endParaRPr>
                  </a:p>
                </p:txBody>
              </p:sp>
            </p:grpSp>
          </p:grpSp>
          <p:sp>
            <p:nvSpPr>
              <p:cNvPr id="30" name="Shape 102"/>
              <p:cNvSpPr/>
              <p:nvPr/>
            </p:nvSpPr>
            <p:spPr>
              <a:xfrm>
                <a:off x="8218523" y="3044594"/>
                <a:ext cx="355239" cy="397591"/>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6</a:t>
                </a:r>
                <a:endParaRPr lang="en-IN" sz="2000" b="1" i="0" u="none" strike="noStrike" cap="none" dirty="0">
                  <a:solidFill>
                    <a:schemeClr val="lt1"/>
                  </a:solidFill>
                  <a:latin typeface="Calibri"/>
                  <a:ea typeface="Calibri"/>
                  <a:cs typeface="Calibri"/>
                  <a:sym typeface="Calibri"/>
                </a:endParaRPr>
              </a:p>
            </p:txBody>
          </p:sp>
        </p:grpSp>
      </p:grpSp>
      <p:sp>
        <p:nvSpPr>
          <p:cNvPr id="67" name="TextBox 66"/>
          <p:cNvSpPr txBox="1"/>
          <p:nvPr/>
        </p:nvSpPr>
        <p:spPr>
          <a:xfrm>
            <a:off x="6337062" y="1819231"/>
            <a:ext cx="2188225" cy="523220"/>
          </a:xfrm>
          <a:prstGeom prst="rect">
            <a:avLst/>
          </a:prstGeom>
          <a:noFill/>
          <a:ln w="28575">
            <a:solidFill>
              <a:srgbClr val="002060"/>
            </a:solidFill>
            <a:prstDash val="sysDash"/>
          </a:ln>
        </p:spPr>
        <p:txBody>
          <a:bodyPr wrap="square" rtlCol="0">
            <a:spAutoFit/>
          </a:bodyPr>
          <a:lstStyle/>
          <a:p>
            <a:pPr algn="ctr">
              <a:buClr>
                <a:srgbClr val="000000"/>
              </a:buClr>
              <a:buSzPct val="25000"/>
            </a:pPr>
            <a:r>
              <a:rPr lang="en-IN" b="1" dirty="0">
                <a:solidFill>
                  <a:srgbClr val="002060"/>
                </a:solidFill>
                <a:latin typeface="Cabin"/>
                <a:ea typeface="Cabin"/>
                <a:cs typeface="Cabin"/>
                <a:sym typeface="Cabin"/>
              </a:rPr>
              <a:t>State </a:t>
            </a:r>
            <a:r>
              <a:rPr lang="en-IN" b="1" dirty="0" smtClean="0">
                <a:solidFill>
                  <a:srgbClr val="002060"/>
                </a:solidFill>
                <a:latin typeface="Cabin"/>
                <a:ea typeface="Cabin"/>
                <a:cs typeface="Cabin"/>
                <a:sym typeface="Cabin"/>
              </a:rPr>
              <a:t>Outreach</a:t>
            </a:r>
            <a:endParaRPr lang="en-IN" b="1" dirty="0">
              <a:latin typeface="Cabin"/>
              <a:ea typeface="Cabin"/>
              <a:cs typeface="Cabin"/>
              <a:sym typeface="Cabin"/>
            </a:endParaRPr>
          </a:p>
          <a:p>
            <a:pPr lvl="0" algn="ctr">
              <a:buClr>
                <a:srgbClr val="000000"/>
              </a:buClr>
              <a:buSzPct val="25000"/>
            </a:pPr>
            <a:r>
              <a:rPr lang="en-IN" b="1" dirty="0" smtClean="0">
                <a:solidFill>
                  <a:srgbClr val="FF681D"/>
                </a:solidFill>
                <a:latin typeface="Cabin"/>
                <a:ea typeface="Cabin"/>
                <a:cs typeface="Cabin"/>
                <a:sym typeface="Cabin"/>
              </a:rPr>
              <a:t>March </a:t>
            </a:r>
            <a:r>
              <a:rPr lang="en-IN" b="1" dirty="0">
                <a:solidFill>
                  <a:srgbClr val="FF681D"/>
                </a:solidFill>
                <a:latin typeface="Cabin"/>
                <a:ea typeface="Cabin"/>
                <a:cs typeface="Cabin"/>
                <a:sym typeface="Cabin"/>
              </a:rPr>
              <a:t>2018 onwards</a:t>
            </a:r>
          </a:p>
        </p:txBody>
      </p:sp>
    </p:spTree>
    <p:extLst>
      <p:ext uri="{BB962C8B-B14F-4D97-AF65-F5344CB8AC3E}">
        <p14:creationId xmlns:p14="http://schemas.microsoft.com/office/powerpoint/2010/main" val="3301942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15</a:t>
            </a:fld>
            <a:endParaRPr lang="en-IN" sz="1200" b="0" i="0" u="none" strike="noStrike" cap="none">
              <a:solidFill>
                <a:schemeClr val="lt1"/>
              </a:solidFill>
              <a:latin typeface="Cabin"/>
              <a:ea typeface="Cabin"/>
              <a:cs typeface="Cabin"/>
              <a:sym typeface="Cabin"/>
            </a:endParaRPr>
          </a:p>
        </p:txBody>
      </p:sp>
      <p:sp>
        <p:nvSpPr>
          <p:cNvPr id="350" name="Shape 350"/>
          <p:cNvSpPr txBox="1">
            <a:spLocks noGrp="1"/>
          </p:cNvSpPr>
          <p:nvPr>
            <p:ph type="body" idx="1"/>
          </p:nvPr>
        </p:nvSpPr>
        <p:spPr>
          <a:xfrm>
            <a:off x="0" y="0"/>
            <a:ext cx="9144000" cy="627063"/>
          </a:xfrm>
          <a:prstGeom prst="rect">
            <a:avLst/>
          </a:prstGeom>
          <a:solidFill>
            <a:srgbClr val="17365D"/>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a:solidFill>
                  <a:schemeClr val="lt1"/>
                </a:solidFill>
                <a:latin typeface="Cabin"/>
                <a:ea typeface="Cabin"/>
                <a:cs typeface="Cabin"/>
                <a:sym typeface="Cabin"/>
              </a:rPr>
              <a:t>Discussion Points</a:t>
            </a:r>
          </a:p>
        </p:txBody>
      </p:sp>
      <p:sp>
        <p:nvSpPr>
          <p:cNvPr id="351" name="Shape 351"/>
          <p:cNvSpPr txBox="1"/>
          <p:nvPr/>
        </p:nvSpPr>
        <p:spPr>
          <a:xfrm>
            <a:off x="932932" y="982087"/>
            <a:ext cx="7848634" cy="4708906"/>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chemeClr val="dk1"/>
              </a:buClr>
              <a:buSzPct val="25000"/>
            </a:pPr>
            <a:r>
              <a:rPr lang="en-IN" sz="2600" b="0" i="0" u="none" strike="noStrike" cap="none" dirty="0">
                <a:solidFill>
                  <a:srgbClr val="002060"/>
                </a:solidFill>
                <a:latin typeface="Cabin"/>
                <a:ea typeface="Cabin"/>
                <a:cs typeface="Cabin"/>
                <a:sym typeface="Cabin"/>
              </a:rPr>
              <a:t>What are some other content and feature requirements that National Teacher Platform should build for?</a:t>
            </a:r>
          </a:p>
          <a:p>
            <a:pPr marL="0" marR="0" lvl="0" indent="0" algn="l" rtl="0">
              <a:lnSpc>
                <a:spcPct val="100000"/>
              </a:lnSpc>
              <a:spcBef>
                <a:spcPts val="0"/>
              </a:spcBef>
              <a:spcAft>
                <a:spcPts val="0"/>
              </a:spcAft>
              <a:buClr>
                <a:srgbClr val="000000"/>
              </a:buClr>
              <a:buFont typeface="Arial"/>
              <a:buNone/>
            </a:pPr>
            <a:endParaRPr sz="2600" b="0" i="0" u="none" strike="noStrike" cap="none" dirty="0">
              <a:solidFill>
                <a:srgbClr val="002060"/>
              </a:solidFill>
              <a:latin typeface="Cabin"/>
              <a:ea typeface="Cabin"/>
              <a:cs typeface="Cabin"/>
              <a:sym typeface="Cabin"/>
            </a:endParaRPr>
          </a:p>
          <a:p>
            <a:pPr marR="0" lvl="0" algn="l" rtl="0">
              <a:lnSpc>
                <a:spcPct val="100000"/>
              </a:lnSpc>
              <a:spcBef>
                <a:spcPts val="0"/>
              </a:spcBef>
              <a:spcAft>
                <a:spcPts val="0"/>
              </a:spcAft>
              <a:buClr>
                <a:schemeClr val="dk1"/>
              </a:buClr>
              <a:buSzPct val="25000"/>
            </a:pPr>
            <a:r>
              <a:rPr lang="en-IN" sz="2600" b="0" i="0" u="none" strike="noStrike" cap="none" dirty="0">
                <a:solidFill>
                  <a:srgbClr val="002060"/>
                </a:solidFill>
                <a:latin typeface="Cabin"/>
                <a:ea typeface="Cabin"/>
                <a:cs typeface="Cabin"/>
                <a:sym typeface="Cabin"/>
              </a:rPr>
              <a:t>What are some ways that state governments can incentivize teachers to benefit from and contribute to this platform? </a:t>
            </a:r>
          </a:p>
          <a:p>
            <a:pPr marL="514350" marR="0" lvl="0" indent="-514350" algn="l" rtl="0">
              <a:lnSpc>
                <a:spcPct val="100000"/>
              </a:lnSpc>
              <a:spcBef>
                <a:spcPts val="0"/>
              </a:spcBef>
              <a:spcAft>
                <a:spcPts val="0"/>
              </a:spcAft>
              <a:buClr>
                <a:srgbClr val="000000"/>
              </a:buClr>
              <a:buFont typeface="Arial"/>
              <a:buNone/>
            </a:pPr>
            <a:endParaRPr sz="2600" b="0" i="0" u="none" strike="noStrike" cap="none" dirty="0">
              <a:solidFill>
                <a:srgbClr val="002060"/>
              </a:solidFill>
              <a:latin typeface="Cabin"/>
              <a:ea typeface="Cabin"/>
              <a:cs typeface="Cabin"/>
              <a:sym typeface="Cabin"/>
            </a:endParaRPr>
          </a:p>
          <a:p>
            <a:pPr marR="0" lvl="0" algn="l" rtl="0">
              <a:lnSpc>
                <a:spcPct val="100000"/>
              </a:lnSpc>
              <a:spcBef>
                <a:spcPts val="0"/>
              </a:spcBef>
              <a:spcAft>
                <a:spcPts val="0"/>
              </a:spcAft>
              <a:buClr>
                <a:schemeClr val="dk1"/>
              </a:buClr>
              <a:buSzPct val="25000"/>
            </a:pPr>
            <a:r>
              <a:rPr lang="en-IN" sz="2600" b="0" i="0" u="none" strike="noStrike" cap="none" dirty="0">
                <a:solidFill>
                  <a:srgbClr val="002060"/>
                </a:solidFill>
                <a:latin typeface="Cabin"/>
                <a:ea typeface="Cabin"/>
                <a:cs typeface="Cabin"/>
                <a:sym typeface="Cabin"/>
              </a:rPr>
              <a:t>Central PMU team at NCTE will work closely with state departments to launch their platforms. What would be some ideas to make this partnership effective?</a:t>
            </a:r>
          </a:p>
        </p:txBody>
      </p:sp>
      <p:pic>
        <p:nvPicPr>
          <p:cNvPr id="352" name="Shape 352"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353" name="Shape 353"/>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7" name="Shape 102"/>
          <p:cNvSpPr/>
          <p:nvPr/>
        </p:nvSpPr>
        <p:spPr>
          <a:xfrm>
            <a:off x="248227" y="1131231"/>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1</a:t>
            </a:r>
          </a:p>
        </p:txBody>
      </p:sp>
      <p:sp>
        <p:nvSpPr>
          <p:cNvPr id="8" name="Shape 102"/>
          <p:cNvSpPr/>
          <p:nvPr/>
        </p:nvSpPr>
        <p:spPr>
          <a:xfrm>
            <a:off x="248228" y="2580515"/>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2</a:t>
            </a:r>
            <a:endParaRPr lang="en-IN" sz="2000" b="1" i="0" u="none" strike="noStrike" cap="none" dirty="0">
              <a:solidFill>
                <a:schemeClr val="lt1"/>
              </a:solidFill>
              <a:latin typeface="Calibri"/>
              <a:ea typeface="Calibri"/>
              <a:cs typeface="Calibri"/>
              <a:sym typeface="Calibri"/>
            </a:endParaRPr>
          </a:p>
        </p:txBody>
      </p:sp>
      <p:sp>
        <p:nvSpPr>
          <p:cNvPr id="9" name="Shape 102"/>
          <p:cNvSpPr/>
          <p:nvPr/>
        </p:nvSpPr>
        <p:spPr>
          <a:xfrm>
            <a:off x="248227" y="4167477"/>
            <a:ext cx="450483" cy="472558"/>
          </a:xfrm>
          <a:prstGeom prst="ellipse">
            <a:avLst/>
          </a:prstGeom>
          <a:solidFill>
            <a:srgbClr val="00206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chemeClr val="lt1"/>
                </a:solidFill>
                <a:latin typeface="Calibri"/>
                <a:ea typeface="Calibri"/>
                <a:cs typeface="Calibri"/>
                <a:sym typeface="Calibri"/>
              </a:rPr>
              <a:t>3</a:t>
            </a:r>
            <a:endParaRPr lang="en-IN" sz="2000" b="1" i="0" u="none" strike="noStrike" cap="none" dirty="0">
              <a:solidFill>
                <a:schemeClr val="lt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365D"/>
        </a:solidFill>
        <a:effectLst/>
      </p:bgPr>
    </p:bg>
    <p:spTree>
      <p:nvGrpSpPr>
        <p:cNvPr id="1" name="Shape 357"/>
        <p:cNvGrpSpPr/>
        <p:nvPr/>
      </p:nvGrpSpPr>
      <p:grpSpPr>
        <a:xfrm>
          <a:off x="0" y="0"/>
          <a:ext cx="0" cy="0"/>
          <a:chOff x="0" y="0"/>
          <a:chExt cx="0" cy="0"/>
        </a:xfrm>
      </p:grpSpPr>
      <p:grpSp>
        <p:nvGrpSpPr>
          <p:cNvPr id="358" name="Shape 358"/>
          <p:cNvGrpSpPr/>
          <p:nvPr/>
        </p:nvGrpSpPr>
        <p:grpSpPr>
          <a:xfrm>
            <a:off x="1330111" y="981938"/>
            <a:ext cx="6880237" cy="5042943"/>
            <a:chOff x="1330111" y="981938"/>
            <a:chExt cx="6880237" cy="5042943"/>
          </a:xfrm>
        </p:grpSpPr>
        <p:pic>
          <p:nvPicPr>
            <p:cNvPr id="359" name="Shape 359"/>
            <p:cNvPicPr preferRelativeResize="0"/>
            <p:nvPr/>
          </p:nvPicPr>
          <p:blipFill rotWithShape="1">
            <a:blip r:embed="rId3">
              <a:alphaModFix/>
            </a:blip>
            <a:srcRect/>
            <a:stretch/>
          </p:blipFill>
          <p:spPr>
            <a:xfrm>
              <a:off x="1330111" y="981938"/>
              <a:ext cx="1066578" cy="1072313"/>
            </a:xfrm>
            <a:prstGeom prst="rect">
              <a:avLst/>
            </a:prstGeom>
            <a:noFill/>
            <a:ln>
              <a:noFill/>
            </a:ln>
          </p:spPr>
        </p:pic>
        <p:cxnSp>
          <p:nvCxnSpPr>
            <p:cNvPr id="360" name="Shape 360"/>
            <p:cNvCxnSpPr/>
            <p:nvPr/>
          </p:nvCxnSpPr>
          <p:spPr>
            <a:xfrm>
              <a:off x="2618071" y="1218629"/>
              <a:ext cx="0" cy="667923"/>
            </a:xfrm>
            <a:prstGeom prst="straightConnector1">
              <a:avLst/>
            </a:prstGeom>
            <a:noFill/>
            <a:ln w="38100" cap="flat" cmpd="sng">
              <a:solidFill>
                <a:schemeClr val="lt1"/>
              </a:solidFill>
              <a:prstDash val="solid"/>
              <a:round/>
              <a:headEnd type="none" w="med" len="med"/>
              <a:tailEnd type="none" w="med" len="med"/>
            </a:ln>
            <a:effectLst>
              <a:outerShdw blurRad="39999" dist="23000" dir="5400000" rotWithShape="0">
                <a:srgbClr val="000000">
                  <a:alpha val="34901"/>
                </a:srgbClr>
              </a:outerShdw>
            </a:effectLst>
          </p:spPr>
        </p:cxnSp>
        <p:sp>
          <p:nvSpPr>
            <p:cNvPr id="361" name="Shape 361"/>
            <p:cNvSpPr txBox="1"/>
            <p:nvPr/>
          </p:nvSpPr>
          <p:spPr>
            <a:xfrm>
              <a:off x="2858702" y="1323138"/>
              <a:ext cx="5014762"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abin"/>
                <a:buNone/>
              </a:pPr>
              <a:r>
                <a:rPr lang="en-IN" sz="2000" b="0" i="0" u="none" strike="noStrike" cap="none">
                  <a:solidFill>
                    <a:schemeClr val="lt1"/>
                  </a:solidFill>
                  <a:latin typeface="Cabin"/>
                  <a:ea typeface="Cabin"/>
                  <a:cs typeface="Cabin"/>
                  <a:sym typeface="Cabin"/>
                </a:rPr>
                <a:t>National Council for Teacher Education</a:t>
              </a:r>
            </a:p>
          </p:txBody>
        </p:sp>
        <p:sp>
          <p:nvSpPr>
            <p:cNvPr id="362" name="Shape 362"/>
            <p:cNvSpPr txBox="1"/>
            <p:nvPr/>
          </p:nvSpPr>
          <p:spPr>
            <a:xfrm>
              <a:off x="2858702" y="2987173"/>
              <a:ext cx="5351646" cy="15696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abin"/>
                <a:buNone/>
              </a:pPr>
              <a:r>
                <a:rPr lang="en-IN" sz="1600" b="0" i="0" u="none" strike="noStrike" cap="none">
                  <a:solidFill>
                    <a:schemeClr val="lt1"/>
                  </a:solidFill>
                  <a:latin typeface="Cabin"/>
                  <a:ea typeface="Cabin"/>
                  <a:cs typeface="Cabin"/>
                  <a:sym typeface="Cabin"/>
                </a:rPr>
                <a:t>For further information:</a:t>
              </a:r>
              <a:r>
                <a:rPr lang="en-IN" sz="1600" b="0" i="0" u="none" strike="noStrike" cap="none">
                  <a:solidFill>
                    <a:srgbClr val="000000"/>
                  </a:solidFill>
                  <a:latin typeface="Cabin"/>
                  <a:ea typeface="Cabin"/>
                  <a:cs typeface="Cabin"/>
                  <a:sym typeface="Cabin"/>
                </a:rPr>
                <a:t> </a:t>
              </a:r>
            </a:p>
            <a:p>
              <a:pPr marL="0" marR="0" lvl="0" indent="0" algn="l" rtl="0">
                <a:lnSpc>
                  <a:spcPct val="100000"/>
                </a:lnSpc>
                <a:spcBef>
                  <a:spcPts val="0"/>
                </a:spcBef>
                <a:spcAft>
                  <a:spcPts val="0"/>
                </a:spcAft>
                <a:buClr>
                  <a:schemeClr val="lt1"/>
                </a:buClr>
                <a:buSzPct val="25000"/>
                <a:buFont typeface="Cabin"/>
                <a:buNone/>
              </a:pPr>
              <a:r>
                <a:rPr lang="en-IN" sz="1600" b="0" i="0" u="none" strike="noStrike" cap="none">
                  <a:solidFill>
                    <a:schemeClr val="lt1"/>
                  </a:solidFill>
                  <a:latin typeface="Cabin"/>
                  <a:ea typeface="Cabin"/>
                  <a:cs typeface="Cabin"/>
                  <a:sym typeface="Cabin"/>
                </a:rPr>
                <a:t>011-23370178 (Off.)</a:t>
              </a:r>
              <a:br>
                <a:rPr lang="en-IN" sz="1600" b="0" i="0" u="none" strike="noStrike" cap="none">
                  <a:solidFill>
                    <a:schemeClr val="lt1"/>
                  </a:solidFill>
                  <a:latin typeface="Cabin"/>
                  <a:ea typeface="Cabin"/>
                  <a:cs typeface="Cabin"/>
                  <a:sym typeface="Cabin"/>
                </a:rPr>
              </a:br>
              <a:r>
                <a:rPr lang="en-IN" sz="1600" b="0" i="0" u="none" strike="noStrike" cap="none">
                  <a:solidFill>
                    <a:schemeClr val="lt1"/>
                  </a:solidFill>
                  <a:latin typeface="Cabin"/>
                  <a:ea typeface="Cabin"/>
                  <a:cs typeface="Cabin"/>
                  <a:sym typeface="Cabin"/>
                </a:rPr>
                <a:t>011-23379980 (Fax)</a:t>
              </a:r>
              <a:br>
                <a:rPr lang="en-IN" sz="1600" b="0" i="0" u="none" strike="noStrike" cap="none">
                  <a:solidFill>
                    <a:schemeClr val="lt1"/>
                  </a:solidFill>
                  <a:latin typeface="Cabin"/>
                  <a:ea typeface="Cabin"/>
                  <a:cs typeface="Cabin"/>
                  <a:sym typeface="Cabin"/>
                </a:rPr>
              </a:br>
              <a:r>
                <a:rPr lang="en-IN" sz="1600" b="0" i="0" u="none" strike="noStrike" cap="none">
                  <a:solidFill>
                    <a:schemeClr val="lt1"/>
                  </a:solidFill>
                  <a:latin typeface="Cabin"/>
                  <a:ea typeface="Cabin"/>
                  <a:cs typeface="Cabin"/>
                  <a:sym typeface="Cabin"/>
                </a:rPr>
                <a:t>E-mail : ms@ncte-india.org</a:t>
              </a:r>
            </a:p>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Cabin"/>
                <a:ea typeface="Cabin"/>
                <a:cs typeface="Cabin"/>
                <a:sym typeface="Cabin"/>
              </a:endParaRPr>
            </a:p>
          </p:txBody>
        </p:sp>
        <p:sp>
          <p:nvSpPr>
            <p:cNvPr id="363" name="Shape 363"/>
            <p:cNvSpPr txBox="1"/>
            <p:nvPr/>
          </p:nvSpPr>
          <p:spPr>
            <a:xfrm>
              <a:off x="2858702" y="4455221"/>
              <a:ext cx="5351646"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abin"/>
                <a:buNone/>
              </a:pPr>
              <a:r>
                <a:rPr lang="en-IN" sz="1600" b="0" i="0" u="none" strike="noStrike" cap="none">
                  <a:solidFill>
                    <a:schemeClr val="lt1"/>
                  </a:solidFill>
                  <a:latin typeface="Cabin"/>
                  <a:ea typeface="Cabin"/>
                  <a:cs typeface="Cabin"/>
                  <a:sym typeface="Cabin"/>
                </a:rPr>
                <a:t>Website: www.ncte-india.org/ncte_new/</a:t>
              </a:r>
            </a:p>
          </p:txBody>
        </p:sp>
        <p:sp>
          <p:nvSpPr>
            <p:cNvPr id="364" name="Shape 364"/>
            <p:cNvSpPr txBox="1"/>
            <p:nvPr/>
          </p:nvSpPr>
          <p:spPr>
            <a:xfrm>
              <a:off x="2858702" y="5193885"/>
              <a:ext cx="5351646" cy="83099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abin"/>
                <a:buNone/>
              </a:pPr>
              <a:r>
                <a:rPr lang="en-IN" sz="1600" b="0" i="0" u="none" strike="noStrike" cap="none">
                  <a:solidFill>
                    <a:schemeClr val="lt1"/>
                  </a:solidFill>
                  <a:latin typeface="Cabin"/>
                  <a:ea typeface="Cabin"/>
                  <a:cs typeface="Cabin"/>
                  <a:sym typeface="Cabin"/>
                </a:rPr>
                <a:t>Address: NCTE,</a:t>
              </a:r>
              <a:br>
                <a:rPr lang="en-IN" sz="1600" b="0" i="0" u="none" strike="noStrike" cap="none">
                  <a:solidFill>
                    <a:schemeClr val="lt1"/>
                  </a:solidFill>
                  <a:latin typeface="Cabin"/>
                  <a:ea typeface="Cabin"/>
                  <a:cs typeface="Cabin"/>
                  <a:sym typeface="Cabin"/>
                </a:rPr>
              </a:br>
              <a:r>
                <a:rPr lang="en-IN" sz="1600" b="0" i="0" u="none" strike="noStrike" cap="none">
                  <a:solidFill>
                    <a:schemeClr val="lt1"/>
                  </a:solidFill>
                  <a:latin typeface="Cabin"/>
                  <a:ea typeface="Cabin"/>
                  <a:cs typeface="Cabin"/>
                  <a:sym typeface="Cabin"/>
                </a:rPr>
                <a:t>Hans Bhawan, Wing II, 1, Bahadur Shah Zafar                Marg, New Delhi – 110 002</a:t>
              </a:r>
            </a:p>
          </p:txBody>
        </p:sp>
      </p:gr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365D"/>
        </a:solidFill>
        <a:effectLst/>
      </p:bgPr>
    </p:bg>
    <p:spTree>
      <p:nvGrpSpPr>
        <p:cNvPr id="1" name="Shape 368"/>
        <p:cNvGrpSpPr/>
        <p:nvPr/>
      </p:nvGrpSpPr>
      <p:grpSpPr>
        <a:xfrm>
          <a:off x="0" y="0"/>
          <a:ext cx="0" cy="0"/>
          <a:chOff x="0" y="0"/>
          <a:chExt cx="0" cy="0"/>
        </a:xfrm>
      </p:grpSpPr>
      <p:grpSp>
        <p:nvGrpSpPr>
          <p:cNvPr id="369" name="Shape 369"/>
          <p:cNvGrpSpPr/>
          <p:nvPr/>
        </p:nvGrpSpPr>
        <p:grpSpPr>
          <a:xfrm>
            <a:off x="0" y="2663850"/>
            <a:ext cx="9144000" cy="4003079"/>
            <a:chOff x="0" y="2663850"/>
            <a:chExt cx="9144000" cy="4003079"/>
          </a:xfrm>
        </p:grpSpPr>
        <p:grpSp>
          <p:nvGrpSpPr>
            <p:cNvPr id="370" name="Shape 370"/>
            <p:cNvGrpSpPr/>
            <p:nvPr/>
          </p:nvGrpSpPr>
          <p:grpSpPr>
            <a:xfrm>
              <a:off x="1648353" y="2663850"/>
              <a:ext cx="5847291" cy="1530290"/>
              <a:chOff x="1648352" y="3105825"/>
              <a:chExt cx="5847291" cy="1530290"/>
            </a:xfrm>
          </p:grpSpPr>
          <p:pic>
            <p:nvPicPr>
              <p:cNvPr id="371" name="Shape 371"/>
              <p:cNvPicPr preferRelativeResize="0"/>
              <p:nvPr/>
            </p:nvPicPr>
            <p:blipFill rotWithShape="1">
              <a:blip r:embed="rId3">
                <a:alphaModFix/>
              </a:blip>
              <a:srcRect r="41344" b="-9975"/>
              <a:stretch/>
            </p:blipFill>
            <p:spPr>
              <a:xfrm>
                <a:off x="1648352" y="4001401"/>
                <a:ext cx="5847291" cy="634714"/>
              </a:xfrm>
              <a:prstGeom prst="rect">
                <a:avLst/>
              </a:prstGeom>
              <a:noFill/>
              <a:ln>
                <a:noFill/>
              </a:ln>
            </p:spPr>
          </p:pic>
          <p:sp>
            <p:nvSpPr>
              <p:cNvPr id="372" name="Shape 372"/>
              <p:cNvSpPr txBox="1"/>
              <p:nvPr/>
            </p:nvSpPr>
            <p:spPr>
              <a:xfrm>
                <a:off x="3526225" y="3105825"/>
                <a:ext cx="3107099"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abin"/>
                  <a:buNone/>
                </a:pPr>
                <a:r>
                  <a:rPr lang="en-IN" sz="3600" b="0" i="0" u="none" strike="noStrike" cap="none">
                    <a:solidFill>
                      <a:schemeClr val="lt1"/>
                    </a:solidFill>
                    <a:latin typeface="Cabin"/>
                    <a:ea typeface="Cabin"/>
                    <a:cs typeface="Cabin"/>
                    <a:sym typeface="Cabin"/>
                  </a:rPr>
                  <a:t>Thank You</a:t>
                </a:r>
              </a:p>
            </p:txBody>
          </p:sp>
        </p:grpSp>
        <p:sp>
          <p:nvSpPr>
            <p:cNvPr id="373" name="Shape 373"/>
            <p:cNvSpPr txBox="1"/>
            <p:nvPr/>
          </p:nvSpPr>
          <p:spPr>
            <a:xfrm>
              <a:off x="0" y="4289907"/>
              <a:ext cx="9144000" cy="710137"/>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IN" sz="1600" b="0" i="0" u="none" strike="noStrike" cap="none">
                  <a:solidFill>
                    <a:schemeClr val="lt1"/>
                  </a:solidFill>
                  <a:latin typeface="Cabin"/>
                  <a:ea typeface="Cabin"/>
                  <a:cs typeface="Cabin"/>
                  <a:sym typeface="Cabin"/>
                </a:rPr>
                <a:t>For more information please contact</a:t>
              </a:r>
            </a:p>
            <a:p>
              <a:pPr marL="0" marR="0" lvl="0" indent="0" algn="ctr" rtl="0">
                <a:lnSpc>
                  <a:spcPct val="90000"/>
                </a:lnSpc>
                <a:spcBef>
                  <a:spcPts val="1000"/>
                </a:spcBef>
                <a:spcAft>
                  <a:spcPts val="0"/>
                </a:spcAft>
                <a:buClr>
                  <a:schemeClr val="lt1"/>
                </a:buClr>
                <a:buSzPct val="25000"/>
                <a:buFont typeface="Arial"/>
                <a:buNone/>
              </a:pPr>
              <a:r>
                <a:rPr lang="en-IN" sz="1600" b="0" i="0" u="none" strike="noStrike" cap="none">
                  <a:solidFill>
                    <a:schemeClr val="lt1"/>
                  </a:solidFill>
                  <a:latin typeface="Cabin"/>
                  <a:ea typeface="Cabin"/>
                  <a:cs typeface="Cabin"/>
                  <a:sym typeface="Cabin"/>
                </a:rPr>
                <a:t>ms@ncte-india.org</a:t>
              </a:r>
            </a:p>
          </p:txBody>
        </p:sp>
        <p:sp>
          <p:nvSpPr>
            <p:cNvPr id="374" name="Shape 374"/>
            <p:cNvSpPr txBox="1"/>
            <p:nvPr/>
          </p:nvSpPr>
          <p:spPr>
            <a:xfrm>
              <a:off x="1426616" y="6073205"/>
              <a:ext cx="6290765" cy="593723"/>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IN" sz="1400" b="1" i="0" u="none" strike="noStrike" cap="none">
                  <a:solidFill>
                    <a:schemeClr val="lt1"/>
                  </a:solidFill>
                  <a:latin typeface="Cabin"/>
                  <a:ea typeface="Cabin"/>
                  <a:cs typeface="Cabin"/>
                  <a:sym typeface="Cabin"/>
                </a:rPr>
                <a:t>Website</a:t>
              </a:r>
              <a:r>
                <a:rPr lang="en-IN" sz="1400" b="0" i="0" u="none" strike="noStrike" cap="none">
                  <a:solidFill>
                    <a:schemeClr val="lt1"/>
                  </a:solidFill>
                  <a:latin typeface="Cabin"/>
                  <a:ea typeface="Cabin"/>
                  <a:cs typeface="Cabin"/>
                  <a:sym typeface="Cabin"/>
                </a:rPr>
                <a:t>: www.mhrd.gov.in | </a:t>
              </a:r>
              <a:r>
                <a:rPr lang="en-IN" sz="1400" b="1" i="0" u="none" strike="noStrike" cap="none">
                  <a:solidFill>
                    <a:schemeClr val="lt1"/>
                  </a:solidFill>
                  <a:latin typeface="Cabin"/>
                  <a:ea typeface="Cabin"/>
                  <a:cs typeface="Cabin"/>
                  <a:sym typeface="Cabin"/>
                </a:rPr>
                <a:t>Facebook</a:t>
              </a:r>
              <a:r>
                <a:rPr lang="en-IN" sz="1400" b="0" i="0" u="none" strike="noStrike" cap="none">
                  <a:solidFill>
                    <a:schemeClr val="lt1"/>
                  </a:solidFill>
                  <a:latin typeface="Cabin"/>
                  <a:ea typeface="Cabin"/>
                  <a:cs typeface="Cabin"/>
                  <a:sym typeface="Cabin"/>
                </a:rPr>
                <a:t>: /HRDMinistry  |  </a:t>
              </a:r>
              <a:r>
                <a:rPr lang="en-IN" sz="1400" b="1" i="0" u="none" strike="noStrike" cap="none">
                  <a:solidFill>
                    <a:schemeClr val="lt1"/>
                  </a:solidFill>
                  <a:latin typeface="Cabin"/>
                  <a:ea typeface="Cabin"/>
                  <a:cs typeface="Cabin"/>
                  <a:sym typeface="Cabin"/>
                </a:rPr>
                <a:t>Twitter</a:t>
              </a:r>
              <a:r>
                <a:rPr lang="en-IN" sz="1400" b="0" i="0" u="none" strike="noStrike" cap="none">
                  <a:solidFill>
                    <a:schemeClr val="lt1"/>
                  </a:solidFill>
                  <a:latin typeface="Cabin"/>
                  <a:ea typeface="Cabin"/>
                  <a:cs typeface="Cabin"/>
                  <a:sym typeface="Cabin"/>
                </a:rPr>
                <a:t>: @HRDMinistry</a:t>
              </a:r>
            </a:p>
          </p:txBody>
        </p:sp>
      </p:grpSp>
      <p:pic>
        <p:nvPicPr>
          <p:cNvPr id="375" name="Shape 375" descr="ncte_logo.png"/>
          <p:cNvPicPr preferRelativeResize="0"/>
          <p:nvPr/>
        </p:nvPicPr>
        <p:blipFill rotWithShape="1">
          <a:blip r:embed="rId4">
            <a:alphaModFix/>
          </a:blip>
          <a:srcRect/>
          <a:stretch/>
        </p:blipFill>
        <p:spPr>
          <a:xfrm>
            <a:off x="2305550" y="5429800"/>
            <a:ext cx="570499" cy="573575"/>
          </a:xfrm>
          <a:prstGeom prst="rect">
            <a:avLst/>
          </a:prstGeom>
          <a:noFill/>
          <a:ln>
            <a:noFill/>
          </a:ln>
        </p:spPr>
      </p:pic>
      <p:sp>
        <p:nvSpPr>
          <p:cNvPr id="376" name="Shape 376"/>
          <p:cNvSpPr txBox="1"/>
          <p:nvPr/>
        </p:nvSpPr>
        <p:spPr>
          <a:xfrm>
            <a:off x="2979625" y="5531350"/>
            <a:ext cx="4503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600" b="0" i="0" u="none" strike="noStrike" cap="none">
                <a:solidFill>
                  <a:srgbClr val="FFFFFF"/>
                </a:solidFill>
                <a:latin typeface="Arial"/>
                <a:ea typeface="Arial"/>
                <a:cs typeface="Arial"/>
                <a:sym typeface="Arial"/>
              </a:rPr>
              <a:t>| National Council for Teacher Education</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1" y="-19054"/>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dirty="0" smtClean="0">
                <a:solidFill>
                  <a:schemeClr val="lt1"/>
                </a:solidFill>
                <a:latin typeface="Cabin"/>
                <a:ea typeface="Cabin"/>
                <a:cs typeface="Cabin"/>
                <a:sym typeface="Cabin"/>
              </a:rPr>
              <a:t>Agenda</a:t>
            </a:r>
            <a:endParaRPr lang="en-IN" sz="2000" b="1" i="0" u="none" strike="noStrike" cap="none" dirty="0">
              <a:solidFill>
                <a:schemeClr val="lt1"/>
              </a:solidFill>
              <a:latin typeface="Cabin"/>
              <a:ea typeface="Cabin"/>
              <a:cs typeface="Cabin"/>
              <a:sym typeface="Cabin"/>
            </a:endParaRPr>
          </a:p>
        </p:txBody>
      </p:sp>
      <p:sp>
        <p:nvSpPr>
          <p:cNvPr id="99" name="Shape 99"/>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2</a:t>
            </a:fld>
            <a:endParaRPr lang="en-IN" sz="1200" b="0" i="0" u="none" strike="noStrike" cap="none">
              <a:solidFill>
                <a:schemeClr val="lt1"/>
              </a:solidFill>
              <a:latin typeface="Cabin"/>
              <a:ea typeface="Cabin"/>
              <a:cs typeface="Cabin"/>
              <a:sym typeface="Cabin"/>
            </a:endParaRPr>
          </a:p>
        </p:txBody>
      </p:sp>
      <p:sp>
        <p:nvSpPr>
          <p:cNvPr id="101" name="Shape 101"/>
          <p:cNvSpPr txBox="1"/>
          <p:nvPr/>
        </p:nvSpPr>
        <p:spPr>
          <a:xfrm>
            <a:off x="979678" y="1554271"/>
            <a:ext cx="3239229" cy="45086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04F56"/>
              </a:buClr>
              <a:buSzPct val="25000"/>
              <a:buFont typeface="Cabin"/>
              <a:buNone/>
            </a:pPr>
            <a:r>
              <a:rPr lang="en-IN" sz="2200" b="0" i="0" u="none" strike="noStrike" cap="none" dirty="0" smtClean="0">
                <a:solidFill>
                  <a:srgbClr val="002060"/>
                </a:solidFill>
                <a:latin typeface="Cabin"/>
                <a:ea typeface="Cabin"/>
                <a:cs typeface="Cabin"/>
                <a:sym typeface="Cabin"/>
              </a:rPr>
              <a:t>Rationale</a:t>
            </a:r>
            <a:endParaRPr lang="en-IN" sz="2200" b="0" i="0" u="none" strike="noStrike" cap="none" dirty="0">
              <a:solidFill>
                <a:srgbClr val="002060"/>
              </a:solidFill>
              <a:latin typeface="Cabin"/>
              <a:ea typeface="Cabin"/>
              <a:cs typeface="Cabin"/>
              <a:sym typeface="Cabin"/>
            </a:endParaRPr>
          </a:p>
        </p:txBody>
      </p:sp>
      <p:sp>
        <p:nvSpPr>
          <p:cNvPr id="103" name="Shape 103"/>
          <p:cNvSpPr txBox="1"/>
          <p:nvPr/>
        </p:nvSpPr>
        <p:spPr>
          <a:xfrm>
            <a:off x="965156" y="2192574"/>
            <a:ext cx="3113746"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04F56"/>
              </a:buClr>
              <a:buSzPct val="25000"/>
              <a:buFont typeface="Cabin"/>
              <a:buNone/>
            </a:pPr>
            <a:r>
              <a:rPr lang="en-IN" sz="2200" b="0" i="0" u="none" strike="noStrike" cap="none" dirty="0">
                <a:solidFill>
                  <a:srgbClr val="002060"/>
                </a:solidFill>
                <a:latin typeface="Cabin"/>
                <a:ea typeface="Cabin"/>
                <a:cs typeface="Cabin"/>
                <a:sym typeface="Cabin"/>
              </a:rPr>
              <a:t>About NTP</a:t>
            </a:r>
          </a:p>
        </p:txBody>
      </p:sp>
      <p:pic>
        <p:nvPicPr>
          <p:cNvPr id="104" name="Shape 104"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105" name="Shape 105"/>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108" name="Shape 108"/>
          <p:cNvSpPr txBox="1"/>
          <p:nvPr/>
        </p:nvSpPr>
        <p:spPr>
          <a:xfrm>
            <a:off x="965156" y="2885497"/>
            <a:ext cx="3239229" cy="45086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04F56"/>
              </a:buClr>
              <a:buSzPct val="25000"/>
              <a:buFont typeface="Cabin"/>
              <a:buNone/>
            </a:pPr>
            <a:r>
              <a:rPr lang="en-IN" sz="2200" b="0" i="0" u="none" strike="noStrike" cap="none" dirty="0">
                <a:solidFill>
                  <a:srgbClr val="002060"/>
                </a:solidFill>
                <a:latin typeface="Cabin"/>
                <a:ea typeface="Cabin"/>
                <a:cs typeface="Cabin"/>
                <a:sym typeface="Cabin"/>
              </a:rPr>
              <a:t>Current </a:t>
            </a:r>
            <a:r>
              <a:rPr lang="en-IN" sz="2200" b="0" i="0" u="none" strike="noStrike" cap="none" dirty="0" smtClean="0">
                <a:solidFill>
                  <a:srgbClr val="002060"/>
                </a:solidFill>
                <a:latin typeface="Cabin"/>
                <a:ea typeface="Cabin"/>
                <a:cs typeface="Cabin"/>
                <a:sym typeface="Cabin"/>
              </a:rPr>
              <a:t>Status</a:t>
            </a:r>
            <a:endParaRPr lang="en-IN" sz="2200" b="0" i="0" u="none" strike="noStrike" cap="none" dirty="0">
              <a:solidFill>
                <a:srgbClr val="002060"/>
              </a:solidFill>
              <a:latin typeface="Cabin"/>
              <a:ea typeface="Cabin"/>
              <a:cs typeface="Cabin"/>
              <a:sym typeface="Cabin"/>
            </a:endParaRPr>
          </a:p>
        </p:txBody>
      </p:sp>
      <p:sp>
        <p:nvSpPr>
          <p:cNvPr id="110" name="Shape 110"/>
          <p:cNvSpPr txBox="1"/>
          <p:nvPr/>
        </p:nvSpPr>
        <p:spPr>
          <a:xfrm>
            <a:off x="946558" y="3472755"/>
            <a:ext cx="3113746"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04F56"/>
              </a:buClr>
              <a:buSzPct val="25000"/>
              <a:buFont typeface="Cabin"/>
              <a:buNone/>
            </a:pPr>
            <a:r>
              <a:rPr lang="en-IN" sz="2200" b="0" i="0" u="none" strike="noStrike" cap="none" dirty="0">
                <a:solidFill>
                  <a:srgbClr val="002060"/>
                </a:solidFill>
                <a:latin typeface="Cabin"/>
                <a:ea typeface="Cabin"/>
                <a:cs typeface="Cabin"/>
                <a:sym typeface="Cabin"/>
              </a:rPr>
              <a:t>Project Plan</a:t>
            </a:r>
          </a:p>
        </p:txBody>
      </p:sp>
      <p:sp>
        <p:nvSpPr>
          <p:cNvPr id="113" name="Shape 113"/>
          <p:cNvSpPr txBox="1"/>
          <p:nvPr/>
        </p:nvSpPr>
        <p:spPr>
          <a:xfrm>
            <a:off x="946558" y="4199121"/>
            <a:ext cx="3505154" cy="45086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04F56"/>
              </a:buClr>
              <a:buSzPct val="25000"/>
              <a:buFont typeface="Cabin"/>
              <a:buNone/>
            </a:pPr>
            <a:r>
              <a:rPr lang="en-IN" sz="2200" b="0" i="0" u="none" strike="noStrike" cap="none" dirty="0">
                <a:solidFill>
                  <a:srgbClr val="002060"/>
                </a:solidFill>
                <a:latin typeface="Cabin"/>
                <a:ea typeface="Cabin"/>
                <a:cs typeface="Cabin"/>
                <a:sym typeface="Cabin"/>
              </a:rPr>
              <a:t>Action Items and Timelines</a:t>
            </a:r>
          </a:p>
        </p:txBody>
      </p:sp>
      <p:sp>
        <p:nvSpPr>
          <p:cNvPr id="115" name="Shape 115"/>
          <p:cNvSpPr txBox="1"/>
          <p:nvPr/>
        </p:nvSpPr>
        <p:spPr>
          <a:xfrm>
            <a:off x="946558" y="5187037"/>
            <a:ext cx="3113746"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04F56"/>
              </a:buClr>
              <a:buSzPct val="25000"/>
              <a:buFont typeface="Cabin"/>
              <a:buNone/>
            </a:pPr>
            <a:r>
              <a:rPr lang="en-IN" sz="2200" b="0" i="0" u="none" strike="noStrike" cap="none" dirty="0">
                <a:solidFill>
                  <a:srgbClr val="002060"/>
                </a:solidFill>
                <a:latin typeface="Cabin"/>
                <a:ea typeface="Cabin"/>
                <a:cs typeface="Cabin"/>
                <a:sym typeface="Cabin"/>
              </a:rPr>
              <a:t>State Action Items</a:t>
            </a:r>
          </a:p>
        </p:txBody>
      </p:sp>
      <p:grpSp>
        <p:nvGrpSpPr>
          <p:cNvPr id="4" name="Group 3"/>
          <p:cNvGrpSpPr/>
          <p:nvPr/>
        </p:nvGrpSpPr>
        <p:grpSpPr>
          <a:xfrm>
            <a:off x="318390" y="1485417"/>
            <a:ext cx="473496" cy="4304223"/>
            <a:chOff x="297660" y="1336181"/>
            <a:chExt cx="473496" cy="4304223"/>
          </a:xfrm>
        </p:grpSpPr>
        <p:cxnSp>
          <p:nvCxnSpPr>
            <p:cNvPr id="24" name="Straight Connector 23"/>
            <p:cNvCxnSpPr/>
            <p:nvPr/>
          </p:nvCxnSpPr>
          <p:spPr>
            <a:xfrm flipH="1">
              <a:off x="519764" y="1336181"/>
              <a:ext cx="56583" cy="4304223"/>
            </a:xfrm>
            <a:prstGeom prst="line">
              <a:avLst/>
            </a:prstGeom>
            <a:ln w="38100">
              <a:solidFill>
                <a:srgbClr val="FF681D"/>
              </a:solidFill>
              <a:prstDash val="sysDash"/>
            </a:ln>
          </p:spPr>
          <p:style>
            <a:lnRef idx="1">
              <a:schemeClr val="accent1"/>
            </a:lnRef>
            <a:fillRef idx="0">
              <a:schemeClr val="accent1"/>
            </a:fillRef>
            <a:effectRef idx="0">
              <a:schemeClr val="accent1"/>
            </a:effectRef>
            <a:fontRef idx="minor">
              <a:schemeClr val="tx1"/>
            </a:fontRef>
          </p:style>
        </p:cxnSp>
        <p:sp>
          <p:nvSpPr>
            <p:cNvPr id="102" name="Shape 102"/>
            <p:cNvSpPr/>
            <p:nvPr/>
          </p:nvSpPr>
          <p:spPr>
            <a:xfrm>
              <a:off x="320673" y="1383344"/>
              <a:ext cx="450483" cy="472558"/>
            </a:xfrm>
            <a:prstGeom prst="ellipse">
              <a:avLst/>
            </a:prstGeom>
            <a:solidFill>
              <a:srgbClr val="002060"/>
            </a:solidFill>
            <a:ln>
              <a:solidFill>
                <a:srgbClr val="FF681D"/>
              </a:solid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1</a:t>
              </a:r>
            </a:p>
          </p:txBody>
        </p:sp>
        <p:sp>
          <p:nvSpPr>
            <p:cNvPr id="106" name="Shape 106"/>
            <p:cNvSpPr/>
            <p:nvPr/>
          </p:nvSpPr>
          <p:spPr>
            <a:xfrm>
              <a:off x="318027" y="2050589"/>
              <a:ext cx="450482" cy="472558"/>
            </a:xfrm>
            <a:prstGeom prst="ellipse">
              <a:avLst/>
            </a:prstGeom>
            <a:solidFill>
              <a:srgbClr val="002060"/>
            </a:solidFill>
            <a:ln>
              <a:solidFill>
                <a:srgbClr val="FF681D"/>
              </a:solid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2</a:t>
              </a:r>
            </a:p>
          </p:txBody>
        </p:sp>
        <p:sp>
          <p:nvSpPr>
            <p:cNvPr id="109" name="Shape 109"/>
            <p:cNvSpPr/>
            <p:nvPr/>
          </p:nvSpPr>
          <p:spPr>
            <a:xfrm>
              <a:off x="319435" y="2769896"/>
              <a:ext cx="450483" cy="472557"/>
            </a:xfrm>
            <a:prstGeom prst="ellipse">
              <a:avLst/>
            </a:prstGeom>
            <a:solidFill>
              <a:srgbClr val="002060"/>
            </a:solidFill>
            <a:ln>
              <a:solidFill>
                <a:srgbClr val="FF681D"/>
              </a:solid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3</a:t>
              </a:r>
            </a:p>
          </p:txBody>
        </p:sp>
        <p:sp>
          <p:nvSpPr>
            <p:cNvPr id="111" name="Shape 111"/>
            <p:cNvSpPr/>
            <p:nvPr/>
          </p:nvSpPr>
          <p:spPr>
            <a:xfrm>
              <a:off x="319435" y="3444321"/>
              <a:ext cx="450482" cy="472558"/>
            </a:xfrm>
            <a:prstGeom prst="ellipse">
              <a:avLst/>
            </a:prstGeom>
            <a:solidFill>
              <a:srgbClr val="002060"/>
            </a:solidFill>
            <a:ln>
              <a:solidFill>
                <a:srgbClr val="FF681D"/>
              </a:solid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4</a:t>
              </a:r>
            </a:p>
          </p:txBody>
        </p:sp>
        <p:sp>
          <p:nvSpPr>
            <p:cNvPr id="114" name="Shape 114"/>
            <p:cNvSpPr/>
            <p:nvPr/>
          </p:nvSpPr>
          <p:spPr>
            <a:xfrm>
              <a:off x="302481" y="4219450"/>
              <a:ext cx="448306" cy="472557"/>
            </a:xfrm>
            <a:prstGeom prst="ellipse">
              <a:avLst/>
            </a:prstGeom>
            <a:solidFill>
              <a:srgbClr val="002060"/>
            </a:solidFill>
            <a:ln>
              <a:solidFill>
                <a:srgbClr val="FF681D"/>
              </a:solid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5</a:t>
              </a:r>
            </a:p>
          </p:txBody>
        </p:sp>
        <p:sp>
          <p:nvSpPr>
            <p:cNvPr id="116" name="Shape 116"/>
            <p:cNvSpPr/>
            <p:nvPr/>
          </p:nvSpPr>
          <p:spPr>
            <a:xfrm>
              <a:off x="297660" y="5037801"/>
              <a:ext cx="450482" cy="472558"/>
            </a:xfrm>
            <a:prstGeom prst="ellipse">
              <a:avLst/>
            </a:prstGeom>
            <a:solidFill>
              <a:srgbClr val="002060"/>
            </a:solidFill>
            <a:ln>
              <a:solidFill>
                <a:srgbClr val="FF681D"/>
              </a:solid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chemeClr val="lt1"/>
                  </a:solidFill>
                  <a:latin typeface="Calibri"/>
                  <a:ea typeface="Calibri"/>
                  <a:cs typeface="Calibri"/>
                  <a:sym typeface="Calibri"/>
                </a:rPr>
                <a:t>6</a:t>
              </a:r>
            </a:p>
          </p:txBody>
        </p:sp>
      </p:grpSp>
      <p:sp>
        <p:nvSpPr>
          <p:cNvPr id="117" name="Shape 117"/>
          <p:cNvSpPr txBox="1"/>
          <p:nvPr/>
        </p:nvSpPr>
        <p:spPr>
          <a:xfrm>
            <a:off x="154379" y="831270"/>
            <a:ext cx="4594601" cy="4308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04F56"/>
              </a:buClr>
              <a:buSzPct val="25000"/>
              <a:buFont typeface="Cabin"/>
              <a:buNone/>
            </a:pPr>
            <a:r>
              <a:rPr lang="en-IN" sz="2200" b="1" i="0" u="none" strike="noStrike" cap="none" dirty="0">
                <a:solidFill>
                  <a:srgbClr val="002060"/>
                </a:solidFill>
                <a:latin typeface="Cabin"/>
                <a:ea typeface="Cabin"/>
                <a:cs typeface="Cabin"/>
                <a:sym typeface="Cabin"/>
              </a:rPr>
              <a:t>National Teacher Platform (NTP)</a:t>
            </a:r>
          </a:p>
        </p:txBody>
      </p:sp>
      <p:pic>
        <p:nvPicPr>
          <p:cNvPr id="118" name="Shape 118"/>
          <p:cNvPicPr preferRelativeResize="0"/>
          <p:nvPr/>
        </p:nvPicPr>
        <p:blipFill rotWithShape="1">
          <a:blip r:embed="rId4">
            <a:alphaModFix/>
          </a:blip>
          <a:srcRect/>
          <a:stretch/>
        </p:blipFill>
        <p:spPr>
          <a:xfrm>
            <a:off x="4857249" y="608010"/>
            <a:ext cx="4286752" cy="565999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3</a:t>
            </a:fld>
            <a:endParaRPr lang="en-IN" sz="1200" b="0" i="0" u="none" strike="noStrike" cap="none">
              <a:solidFill>
                <a:schemeClr val="lt1"/>
              </a:solidFill>
              <a:latin typeface="Cabin"/>
              <a:ea typeface="Cabin"/>
              <a:cs typeface="Cabin"/>
              <a:sym typeface="Cabin"/>
            </a:endParaRPr>
          </a:p>
        </p:txBody>
      </p:sp>
      <p:sp>
        <p:nvSpPr>
          <p:cNvPr id="124" name="Shape 124"/>
          <p:cNvSpPr txBox="1">
            <a:spLocks noGrp="1"/>
          </p:cNvSpPr>
          <p:nvPr>
            <p:ph type="body" idx="1"/>
          </p:nvPr>
        </p:nvSpPr>
        <p:spPr>
          <a:xfrm>
            <a:off x="0" y="-47683"/>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dirty="0">
                <a:solidFill>
                  <a:schemeClr val="lt1"/>
                </a:solidFill>
                <a:latin typeface="Cabin"/>
                <a:ea typeface="Cabin"/>
                <a:cs typeface="Cabin"/>
                <a:sym typeface="Cabin"/>
              </a:rPr>
              <a:t>Rationale | Landscape of Teacher Development</a:t>
            </a:r>
          </a:p>
        </p:txBody>
      </p:sp>
      <p:sp>
        <p:nvSpPr>
          <p:cNvPr id="125" name="Shape 125"/>
          <p:cNvSpPr/>
          <p:nvPr/>
        </p:nvSpPr>
        <p:spPr>
          <a:xfrm>
            <a:off x="1045740" y="1415816"/>
            <a:ext cx="2408515" cy="573113"/>
          </a:xfrm>
          <a:prstGeom prst="rect">
            <a:avLst/>
          </a:prstGeom>
          <a:noFill/>
          <a:ln w="9525" cap="flat" cmpd="sng">
            <a:no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bin"/>
              <a:buNone/>
            </a:pPr>
            <a:r>
              <a:rPr lang="en-IN" b="1" i="0" u="none" strike="noStrike" cap="none" dirty="0" smtClean="0">
                <a:solidFill>
                  <a:srgbClr val="002060"/>
                </a:solidFill>
                <a:latin typeface="Cabin"/>
                <a:ea typeface="Cabin"/>
                <a:cs typeface="Cabin"/>
                <a:sym typeface="Cabin"/>
              </a:rPr>
              <a:t>teachers </a:t>
            </a:r>
            <a:r>
              <a:rPr lang="en-IN" b="1" i="0" u="none" strike="noStrike" cap="none" dirty="0">
                <a:solidFill>
                  <a:srgbClr val="002060"/>
                </a:solidFill>
                <a:latin typeface="Cabin"/>
                <a:ea typeface="Cabin"/>
                <a:cs typeface="Cabin"/>
                <a:sym typeface="Cabin"/>
              </a:rPr>
              <a:t>report having access to a mobile device</a:t>
            </a:r>
          </a:p>
        </p:txBody>
      </p:sp>
      <p:sp>
        <p:nvSpPr>
          <p:cNvPr id="128" name="Shape 128"/>
          <p:cNvSpPr txBox="1"/>
          <p:nvPr/>
        </p:nvSpPr>
        <p:spPr>
          <a:xfrm>
            <a:off x="5973533" y="731179"/>
            <a:ext cx="2133238" cy="734446"/>
          </a:xfrm>
          <a:prstGeom prst="rect">
            <a:avLst/>
          </a:prstGeom>
          <a:noFill/>
          <a:ln w="9525" cap="flat" cmpd="sng">
            <a:no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4400" b="1" i="0" u="none" strike="noStrike" cap="none" dirty="0" smtClean="0">
                <a:solidFill>
                  <a:srgbClr val="FF681D"/>
                </a:solidFill>
                <a:latin typeface="Cabin"/>
                <a:ea typeface="Cabin"/>
                <a:cs typeface="Cabin"/>
                <a:sym typeface="Cabin"/>
              </a:rPr>
              <a:t>15</a:t>
            </a:r>
            <a:r>
              <a:rPr lang="en-IN" sz="4400" b="1" i="0" u="none" strike="noStrike" cap="none" dirty="0">
                <a:solidFill>
                  <a:srgbClr val="FF681D"/>
                </a:solidFill>
                <a:latin typeface="Cabin"/>
                <a:ea typeface="Cabin"/>
                <a:cs typeface="Cabin"/>
                <a:sym typeface="Cabin"/>
              </a:rPr>
              <a:t>% </a:t>
            </a:r>
          </a:p>
        </p:txBody>
      </p:sp>
      <p:pic>
        <p:nvPicPr>
          <p:cNvPr id="138" name="Shape 138"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139" name="Shape 139"/>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cxnSp>
        <p:nvCxnSpPr>
          <p:cNvPr id="27" name="Straight Connector 26"/>
          <p:cNvCxnSpPr/>
          <p:nvPr/>
        </p:nvCxnSpPr>
        <p:spPr>
          <a:xfrm flipV="1">
            <a:off x="4570481" y="1850452"/>
            <a:ext cx="0" cy="3978265"/>
          </a:xfrm>
          <a:prstGeom prst="line">
            <a:avLst/>
          </a:prstGeom>
          <a:ln w="28575">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8" name="Shape 125"/>
          <p:cNvSpPr/>
          <p:nvPr/>
        </p:nvSpPr>
        <p:spPr>
          <a:xfrm>
            <a:off x="1400173" y="689046"/>
            <a:ext cx="1881058" cy="772905"/>
          </a:xfrm>
          <a:prstGeom prst="rect">
            <a:avLst/>
          </a:prstGeom>
          <a:noFill/>
          <a:ln w="9525" cap="flat" cmpd="sng">
            <a:no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4400" b="1" dirty="0" smtClean="0">
                <a:solidFill>
                  <a:srgbClr val="FF681D"/>
                </a:solidFill>
                <a:latin typeface="Cabin"/>
                <a:ea typeface="Cabin"/>
                <a:cs typeface="Cabin"/>
                <a:sym typeface="Cabin"/>
              </a:rPr>
              <a:t>86%*</a:t>
            </a:r>
            <a:endParaRPr lang="en-IN" sz="1800" b="1" i="0" u="none" strike="noStrike" cap="none" dirty="0">
              <a:solidFill>
                <a:srgbClr val="FF681D"/>
              </a:solidFill>
              <a:latin typeface="Cabin"/>
              <a:ea typeface="Cabin"/>
              <a:cs typeface="Cabin"/>
              <a:sym typeface="Cabin"/>
            </a:endParaRPr>
          </a:p>
        </p:txBody>
      </p:sp>
      <p:sp>
        <p:nvSpPr>
          <p:cNvPr id="29" name="Shape 128"/>
          <p:cNvSpPr txBox="1"/>
          <p:nvPr/>
        </p:nvSpPr>
        <p:spPr>
          <a:xfrm>
            <a:off x="5290196" y="1364094"/>
            <a:ext cx="3007806" cy="676555"/>
          </a:xfrm>
          <a:prstGeom prst="rect">
            <a:avLst/>
          </a:prstGeom>
          <a:noFill/>
          <a:ln w="9525" cap="flat" cmpd="sng">
            <a:no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bin"/>
              <a:buNone/>
            </a:pPr>
            <a:r>
              <a:rPr lang="en-IN" b="1" i="0" u="none" strike="noStrike" cap="none" dirty="0" smtClean="0">
                <a:solidFill>
                  <a:srgbClr val="002060"/>
                </a:solidFill>
                <a:latin typeface="Cabin"/>
                <a:ea typeface="Cabin"/>
                <a:cs typeface="Cabin"/>
                <a:sym typeface="Cabin"/>
              </a:rPr>
              <a:t>of </a:t>
            </a:r>
            <a:r>
              <a:rPr lang="en-IN" b="1" i="0" u="none" strike="noStrike" cap="none" dirty="0">
                <a:solidFill>
                  <a:srgbClr val="002060"/>
                </a:solidFill>
                <a:latin typeface="Cabin"/>
                <a:ea typeface="Cabin"/>
                <a:cs typeface="Cabin"/>
                <a:sym typeface="Cabin"/>
              </a:rPr>
              <a:t>Government teachers received in-service training  in </a:t>
            </a:r>
            <a:r>
              <a:rPr lang="en-IN" b="1" i="0" u="none" strike="noStrike" cap="none" dirty="0" smtClean="0">
                <a:solidFill>
                  <a:srgbClr val="002060"/>
                </a:solidFill>
                <a:latin typeface="Cabin"/>
                <a:ea typeface="Cabin"/>
                <a:cs typeface="Cabin"/>
                <a:sym typeface="Cabin"/>
              </a:rPr>
              <a:t>2015-16</a:t>
            </a:r>
            <a:endParaRPr lang="en-IN" b="1" i="0" u="none" strike="noStrike" cap="none" dirty="0">
              <a:solidFill>
                <a:srgbClr val="002060"/>
              </a:solidFill>
              <a:latin typeface="Cabin"/>
              <a:ea typeface="Cabin"/>
              <a:cs typeface="Cabin"/>
              <a:sym typeface="Cabin"/>
            </a:endParaRPr>
          </a:p>
        </p:txBody>
      </p:sp>
      <p:sp>
        <p:nvSpPr>
          <p:cNvPr id="4" name="TextBox 3"/>
          <p:cNvSpPr txBox="1"/>
          <p:nvPr/>
        </p:nvSpPr>
        <p:spPr>
          <a:xfrm>
            <a:off x="713232" y="2135398"/>
            <a:ext cx="3168439" cy="3693319"/>
          </a:xfrm>
          <a:prstGeom prst="rect">
            <a:avLst/>
          </a:prstGeom>
          <a:noFill/>
          <a:ln w="28575">
            <a:solidFill>
              <a:srgbClr val="FF681D"/>
            </a:solidFill>
            <a:prstDash val="sysDash"/>
          </a:ln>
        </p:spPr>
        <p:txBody>
          <a:bodyPr wrap="square" rtlCol="0">
            <a:spAutoFit/>
          </a:bodyPr>
          <a:lstStyle/>
          <a:p>
            <a:endParaRPr lang="en-IN" sz="1800" dirty="0" smtClean="0">
              <a:solidFill>
                <a:srgbClr val="002060"/>
              </a:solidFill>
            </a:endParaRPr>
          </a:p>
          <a:p>
            <a:pPr algn="ctr"/>
            <a:r>
              <a:rPr lang="en-IN" sz="1800" dirty="0" smtClean="0">
                <a:solidFill>
                  <a:srgbClr val="002060"/>
                </a:solidFill>
              </a:rPr>
              <a:t>Teachers are becoming technologically savvy with instances of:</a:t>
            </a:r>
          </a:p>
          <a:p>
            <a:endParaRPr lang="en-IN" sz="1800" dirty="0" smtClean="0">
              <a:solidFill>
                <a:srgbClr val="002060"/>
              </a:solidFill>
            </a:endParaRPr>
          </a:p>
          <a:p>
            <a:pPr marL="285750" indent="-285750">
              <a:buFont typeface="Arial" panose="020B0604020202020204" pitchFamily="34" charset="0"/>
              <a:buChar char="•"/>
            </a:pPr>
            <a:r>
              <a:rPr lang="en-IN" sz="1800" dirty="0" smtClean="0">
                <a:solidFill>
                  <a:srgbClr val="002060"/>
                </a:solidFill>
              </a:rPr>
              <a:t>Co-creation of </a:t>
            </a:r>
            <a:r>
              <a:rPr lang="en-IN" sz="1800" dirty="0">
                <a:solidFill>
                  <a:srgbClr val="002060"/>
                </a:solidFill>
              </a:rPr>
              <a:t>digital teaching </a:t>
            </a:r>
            <a:r>
              <a:rPr lang="en-IN" sz="1800" dirty="0" smtClean="0">
                <a:solidFill>
                  <a:srgbClr val="002060"/>
                </a:solidFill>
              </a:rPr>
              <a:t>content for mobile applications and web portals</a:t>
            </a:r>
          </a:p>
          <a:p>
            <a:endParaRPr lang="en-IN" sz="1800" dirty="0" smtClean="0">
              <a:solidFill>
                <a:srgbClr val="002060"/>
              </a:solidFill>
            </a:endParaRPr>
          </a:p>
          <a:p>
            <a:pPr marL="285750" indent="-285750">
              <a:buFont typeface="Arial" panose="020B0604020202020204" pitchFamily="34" charset="0"/>
              <a:buChar char="•"/>
            </a:pPr>
            <a:r>
              <a:rPr lang="en-IN" sz="1800" dirty="0" smtClean="0">
                <a:solidFill>
                  <a:srgbClr val="002060"/>
                </a:solidFill>
              </a:rPr>
              <a:t>Active participation </a:t>
            </a:r>
            <a:r>
              <a:rPr lang="en-IN" sz="1800" dirty="0">
                <a:solidFill>
                  <a:srgbClr val="002060"/>
                </a:solidFill>
              </a:rPr>
              <a:t>in online discussion </a:t>
            </a:r>
            <a:r>
              <a:rPr lang="en-IN" sz="1800" dirty="0" smtClean="0">
                <a:solidFill>
                  <a:srgbClr val="002060"/>
                </a:solidFill>
              </a:rPr>
              <a:t>forums</a:t>
            </a:r>
          </a:p>
          <a:p>
            <a:endParaRPr lang="en-IN" sz="1800" dirty="0">
              <a:solidFill>
                <a:srgbClr val="002060"/>
              </a:solidFill>
            </a:endParaRPr>
          </a:p>
        </p:txBody>
      </p:sp>
      <p:sp>
        <p:nvSpPr>
          <p:cNvPr id="3" name="TextBox 2"/>
          <p:cNvSpPr txBox="1"/>
          <p:nvPr/>
        </p:nvSpPr>
        <p:spPr>
          <a:xfrm>
            <a:off x="5301430" y="2135398"/>
            <a:ext cx="3229921" cy="3693319"/>
          </a:xfrm>
          <a:prstGeom prst="rect">
            <a:avLst/>
          </a:prstGeom>
          <a:noFill/>
          <a:ln w="28575">
            <a:solidFill>
              <a:srgbClr val="FF681D"/>
            </a:solidFill>
            <a:prstDash val="sysDash"/>
          </a:ln>
        </p:spPr>
        <p:txBody>
          <a:bodyPr wrap="square" rtlCol="0">
            <a:spAutoFit/>
          </a:bodyPr>
          <a:lstStyle/>
          <a:p>
            <a:pPr marL="285750" indent="-285750">
              <a:buFont typeface="Arial" panose="020B0604020202020204" pitchFamily="34" charset="0"/>
              <a:buChar char="•"/>
            </a:pPr>
            <a:endParaRPr lang="en-IN" sz="1800" dirty="0" smtClean="0">
              <a:solidFill>
                <a:srgbClr val="002060"/>
              </a:solidFill>
            </a:endParaRPr>
          </a:p>
          <a:p>
            <a:pPr marL="285750" indent="-285750">
              <a:buFont typeface="Arial" panose="020B0604020202020204" pitchFamily="34" charset="0"/>
              <a:buChar char="•"/>
            </a:pPr>
            <a:r>
              <a:rPr lang="en-IN" sz="1800" dirty="0" smtClean="0">
                <a:solidFill>
                  <a:srgbClr val="002060"/>
                </a:solidFill>
              </a:rPr>
              <a:t>Teacher trainings in </a:t>
            </a:r>
            <a:r>
              <a:rPr lang="en-IN" sz="1800" dirty="0" err="1" smtClean="0">
                <a:solidFill>
                  <a:srgbClr val="002060"/>
                </a:solidFill>
              </a:rPr>
              <a:t>Governement</a:t>
            </a:r>
            <a:r>
              <a:rPr lang="en-IN" sz="1800" dirty="0" smtClean="0">
                <a:solidFill>
                  <a:srgbClr val="002060"/>
                </a:solidFill>
              </a:rPr>
              <a:t> schools  </a:t>
            </a:r>
            <a:r>
              <a:rPr lang="en-IN" sz="1800" dirty="0">
                <a:solidFill>
                  <a:srgbClr val="002060"/>
                </a:solidFill>
              </a:rPr>
              <a:t>are </a:t>
            </a:r>
            <a:r>
              <a:rPr lang="en-IN" sz="1800" dirty="0" smtClean="0">
                <a:solidFill>
                  <a:srgbClr val="002060"/>
                </a:solidFill>
              </a:rPr>
              <a:t>conducted without needs assessment and are often irrelevant and outdated </a:t>
            </a:r>
          </a:p>
          <a:p>
            <a:endParaRPr lang="en-IN" sz="1800" dirty="0" smtClean="0">
              <a:solidFill>
                <a:srgbClr val="002060"/>
              </a:solidFill>
            </a:endParaRPr>
          </a:p>
          <a:p>
            <a:pPr marL="285750" indent="-285750">
              <a:buFont typeface="Arial" panose="020B0604020202020204" pitchFamily="34" charset="0"/>
              <a:buChar char="•"/>
            </a:pPr>
            <a:r>
              <a:rPr lang="en-IN" sz="1800" dirty="0" smtClean="0">
                <a:solidFill>
                  <a:srgbClr val="002060"/>
                </a:solidFill>
              </a:rPr>
              <a:t>Cascade model of the training does not ensure effective knowledge transfer which hampers professional growth of teachers </a:t>
            </a:r>
          </a:p>
        </p:txBody>
      </p:sp>
    </p:spTree>
    <p:extLst>
      <p:ext uri="{BB962C8B-B14F-4D97-AF65-F5344CB8AC3E}">
        <p14:creationId xmlns:p14="http://schemas.microsoft.com/office/powerpoint/2010/main" val="30398878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4</a:t>
            </a:fld>
            <a:endParaRPr lang="en-IN" sz="1200" b="0" i="0" u="none" strike="noStrike" cap="none">
              <a:solidFill>
                <a:schemeClr val="lt1"/>
              </a:solidFill>
              <a:latin typeface="Cabin"/>
              <a:ea typeface="Cabin"/>
              <a:cs typeface="Cabin"/>
              <a:sym typeface="Cabin"/>
            </a:endParaRPr>
          </a:p>
        </p:txBody>
      </p:sp>
      <p:sp>
        <p:nvSpPr>
          <p:cNvPr id="124" name="Shape 124"/>
          <p:cNvSpPr txBox="1">
            <a:spLocks noGrp="1"/>
          </p:cNvSpPr>
          <p:nvPr>
            <p:ph type="body" idx="1"/>
          </p:nvPr>
        </p:nvSpPr>
        <p:spPr>
          <a:xfrm>
            <a:off x="-1644" y="-7645"/>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dirty="0">
                <a:solidFill>
                  <a:schemeClr val="lt1"/>
                </a:solidFill>
                <a:latin typeface="Cabin"/>
                <a:ea typeface="Cabin"/>
                <a:cs typeface="Cabin"/>
                <a:sym typeface="Cabin"/>
              </a:rPr>
              <a:t>Rationale | Landscape of Teacher Development</a:t>
            </a:r>
          </a:p>
        </p:txBody>
      </p:sp>
      <p:pic>
        <p:nvPicPr>
          <p:cNvPr id="138" name="Shape 138"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139" name="Shape 139"/>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grpSp>
        <p:nvGrpSpPr>
          <p:cNvPr id="6" name="Group 5"/>
          <p:cNvGrpSpPr/>
          <p:nvPr/>
        </p:nvGrpSpPr>
        <p:grpSpPr>
          <a:xfrm>
            <a:off x="300458" y="3297622"/>
            <a:ext cx="1656849" cy="2665223"/>
            <a:chOff x="360154" y="3289443"/>
            <a:chExt cx="1656849" cy="2665223"/>
          </a:xfrm>
          <a:solidFill>
            <a:srgbClr val="002060"/>
          </a:solidFill>
        </p:grpSpPr>
        <p:pic>
          <p:nvPicPr>
            <p:cNvPr id="20" name="Shape 132"/>
            <p:cNvPicPr preferRelativeResize="0"/>
            <p:nvPr/>
          </p:nvPicPr>
          <p:blipFill rotWithShape="1">
            <a:blip r:embed="rId4">
              <a:alphaModFix/>
            </a:blip>
            <a:srcRect/>
            <a:stretch/>
          </p:blipFill>
          <p:spPr>
            <a:xfrm>
              <a:off x="372425" y="3289443"/>
              <a:ext cx="1622828" cy="2178762"/>
            </a:xfrm>
            <a:prstGeom prst="rect">
              <a:avLst/>
            </a:prstGeom>
            <a:grpFill/>
            <a:ln w="38100">
              <a:solidFill>
                <a:srgbClr val="002060"/>
              </a:solidFill>
              <a:headEnd type="none" w="med" len="med"/>
              <a:tailEnd type="none" w="med" len="med"/>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pic>
        <p:sp>
          <p:nvSpPr>
            <p:cNvPr id="3" name="Rectangle 2"/>
            <p:cNvSpPr/>
            <p:nvPr/>
          </p:nvSpPr>
          <p:spPr>
            <a:xfrm>
              <a:off x="360154" y="5473007"/>
              <a:ext cx="1656849" cy="481659"/>
            </a:xfrm>
            <a:prstGeom prst="rect">
              <a:avLst/>
            </a:prstGeom>
            <a:grp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p:cNvGrpSpPr/>
          <p:nvPr/>
        </p:nvGrpSpPr>
        <p:grpSpPr>
          <a:xfrm>
            <a:off x="4410483" y="3297622"/>
            <a:ext cx="1750324" cy="2668266"/>
            <a:chOff x="4575182" y="3286400"/>
            <a:chExt cx="1750324" cy="2668266"/>
          </a:xfrm>
          <a:solidFill>
            <a:srgbClr val="002060"/>
          </a:solidFill>
        </p:grpSpPr>
        <p:sp>
          <p:nvSpPr>
            <p:cNvPr id="25" name="Rectangle 24"/>
            <p:cNvSpPr/>
            <p:nvPr/>
          </p:nvSpPr>
          <p:spPr>
            <a:xfrm>
              <a:off x="4575182" y="5428447"/>
              <a:ext cx="1750324" cy="526219"/>
            </a:xfrm>
            <a:prstGeom prst="rect">
              <a:avLst/>
            </a:prstGeom>
            <a:grp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Shape 131"/>
            <p:cNvPicPr preferRelativeResize="0"/>
            <p:nvPr/>
          </p:nvPicPr>
          <p:blipFill rotWithShape="1">
            <a:blip r:embed="rId5">
              <a:alphaModFix/>
            </a:blip>
            <a:srcRect/>
            <a:stretch/>
          </p:blipFill>
          <p:spPr>
            <a:xfrm>
              <a:off x="4583789" y="3286400"/>
              <a:ext cx="1733609" cy="2171960"/>
            </a:xfrm>
            <a:prstGeom prst="rect">
              <a:avLst/>
            </a:prstGeom>
            <a:grp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pic>
      </p:grpSp>
      <p:grpSp>
        <p:nvGrpSpPr>
          <p:cNvPr id="9" name="Group 8"/>
          <p:cNvGrpSpPr/>
          <p:nvPr/>
        </p:nvGrpSpPr>
        <p:grpSpPr>
          <a:xfrm>
            <a:off x="6427333" y="3297622"/>
            <a:ext cx="2369550" cy="2657044"/>
            <a:chOff x="6606980" y="3297622"/>
            <a:chExt cx="2369550" cy="2657044"/>
          </a:xfrm>
          <a:solidFill>
            <a:srgbClr val="002060"/>
          </a:solidFill>
        </p:grpSpPr>
        <p:pic>
          <p:nvPicPr>
            <p:cNvPr id="2" name="Picture 1"/>
            <p:cNvPicPr>
              <a:picLocks noChangeAspect="1"/>
            </p:cNvPicPr>
            <p:nvPr/>
          </p:nvPicPr>
          <p:blipFill rotWithShape="1">
            <a:blip r:embed="rId6"/>
            <a:srcRect l="2241" t="9612" r="5630" b="17815"/>
            <a:stretch/>
          </p:blipFill>
          <p:spPr>
            <a:xfrm>
              <a:off x="6606980" y="3297622"/>
              <a:ext cx="2369550" cy="2110751"/>
            </a:xfrm>
            <a:prstGeom prst="rect">
              <a:avLst/>
            </a:prstGeom>
            <a:grpFill/>
            <a:ln w="38100" cap="sq">
              <a:solidFill>
                <a:srgbClr val="00206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Rectangle 25"/>
            <p:cNvSpPr/>
            <p:nvPr/>
          </p:nvSpPr>
          <p:spPr>
            <a:xfrm>
              <a:off x="6606980" y="5408373"/>
              <a:ext cx="2357279" cy="546293"/>
            </a:xfrm>
            <a:prstGeom prst="rect">
              <a:avLst/>
            </a:prstGeom>
            <a:grp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6" name="Shape 136"/>
          <p:cNvSpPr txBox="1"/>
          <p:nvPr/>
        </p:nvSpPr>
        <p:spPr>
          <a:xfrm>
            <a:off x="4391425" y="5501623"/>
            <a:ext cx="1788439" cy="371621"/>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1100" b="1" i="0" u="none" strike="noStrike" cap="none" dirty="0" err="1">
                <a:solidFill>
                  <a:schemeClr val="bg1"/>
                </a:solidFill>
                <a:latin typeface="Cabin"/>
                <a:ea typeface="Cabin"/>
                <a:cs typeface="Cabin"/>
                <a:sym typeface="Cabin"/>
              </a:rPr>
              <a:t>ChalkLit</a:t>
            </a:r>
            <a:r>
              <a:rPr lang="en-IN" sz="1100" b="1" i="0" u="none" strike="noStrike" cap="none" dirty="0">
                <a:solidFill>
                  <a:schemeClr val="bg1"/>
                </a:solidFill>
                <a:latin typeface="Cabin"/>
                <a:ea typeface="Cabin"/>
                <a:cs typeface="Cabin"/>
                <a:sym typeface="Cabin"/>
              </a:rPr>
              <a:t> (Delhi)</a:t>
            </a:r>
          </a:p>
        </p:txBody>
      </p:sp>
      <p:sp>
        <p:nvSpPr>
          <p:cNvPr id="135" name="Shape 135"/>
          <p:cNvSpPr txBox="1"/>
          <p:nvPr/>
        </p:nvSpPr>
        <p:spPr>
          <a:xfrm>
            <a:off x="392614" y="5459259"/>
            <a:ext cx="1463058" cy="332004"/>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1100" b="1" i="0" u="none" strike="noStrike" cap="none" dirty="0">
                <a:solidFill>
                  <a:schemeClr val="bg1"/>
                </a:solidFill>
                <a:latin typeface="Cabin"/>
                <a:ea typeface="Cabin"/>
                <a:cs typeface="Cabin"/>
                <a:sym typeface="Cabin"/>
              </a:rPr>
              <a:t>MITRA App (</a:t>
            </a:r>
            <a:r>
              <a:rPr lang="en-IN" sz="1100" b="1" i="0" u="none" strike="noStrike" cap="none" dirty="0" smtClean="0">
                <a:solidFill>
                  <a:schemeClr val="bg1"/>
                </a:solidFill>
                <a:latin typeface="Cabin"/>
                <a:ea typeface="Cabin"/>
                <a:cs typeface="Cabin"/>
                <a:sym typeface="Cabin"/>
              </a:rPr>
              <a:t>Maharashtra)</a:t>
            </a:r>
            <a:endParaRPr lang="en-IN" sz="1100" b="1" i="0" u="none" strike="noStrike" cap="none" dirty="0">
              <a:solidFill>
                <a:schemeClr val="bg1"/>
              </a:solidFill>
              <a:latin typeface="Cabin"/>
              <a:ea typeface="Cabin"/>
              <a:cs typeface="Cabin"/>
              <a:sym typeface="Cabin"/>
            </a:endParaRPr>
          </a:p>
        </p:txBody>
      </p:sp>
      <p:grpSp>
        <p:nvGrpSpPr>
          <p:cNvPr id="11" name="Group 10"/>
          <p:cNvGrpSpPr/>
          <p:nvPr/>
        </p:nvGrpSpPr>
        <p:grpSpPr>
          <a:xfrm>
            <a:off x="2235048" y="3279926"/>
            <a:ext cx="1807317" cy="2656142"/>
            <a:chOff x="2407229" y="3298524"/>
            <a:chExt cx="1807317" cy="2656142"/>
          </a:xfrm>
          <a:solidFill>
            <a:srgbClr val="002060"/>
          </a:solidFill>
        </p:grpSpPr>
        <p:sp>
          <p:nvSpPr>
            <p:cNvPr id="24" name="Rectangle 23"/>
            <p:cNvSpPr/>
            <p:nvPr/>
          </p:nvSpPr>
          <p:spPr>
            <a:xfrm>
              <a:off x="2407229" y="5469965"/>
              <a:ext cx="1807317" cy="484701"/>
            </a:xfrm>
            <a:prstGeom prst="rect">
              <a:avLst/>
            </a:prstGeom>
            <a:grp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Shape 133"/>
            <p:cNvPicPr preferRelativeResize="0"/>
            <p:nvPr/>
          </p:nvPicPr>
          <p:blipFill rotWithShape="1">
            <a:blip r:embed="rId7">
              <a:alphaModFix/>
            </a:blip>
            <a:srcRect/>
            <a:stretch/>
          </p:blipFill>
          <p:spPr>
            <a:xfrm>
              <a:off x="2437176" y="3298524"/>
              <a:ext cx="1757910" cy="2158330"/>
            </a:xfrm>
            <a:prstGeom prst="rect">
              <a:avLst/>
            </a:prstGeom>
            <a:grp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pic>
      </p:grpSp>
      <p:sp>
        <p:nvSpPr>
          <p:cNvPr id="134" name="Shape 134"/>
          <p:cNvSpPr txBox="1"/>
          <p:nvPr/>
        </p:nvSpPr>
        <p:spPr>
          <a:xfrm>
            <a:off x="2312279" y="5399432"/>
            <a:ext cx="1778225" cy="467851"/>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1100" b="1" i="0" u="none" strike="noStrike" cap="none" dirty="0">
                <a:solidFill>
                  <a:schemeClr val="bg1"/>
                </a:solidFill>
                <a:latin typeface="Cabin"/>
                <a:ea typeface="Cabin"/>
                <a:cs typeface="Cabin"/>
                <a:sym typeface="Cabin"/>
              </a:rPr>
              <a:t>Observation App (Delhi, Pune, Chennai)</a:t>
            </a:r>
          </a:p>
        </p:txBody>
      </p:sp>
      <p:sp>
        <p:nvSpPr>
          <p:cNvPr id="137" name="Shape 137"/>
          <p:cNvSpPr txBox="1"/>
          <p:nvPr/>
        </p:nvSpPr>
        <p:spPr>
          <a:xfrm>
            <a:off x="6701041" y="5426864"/>
            <a:ext cx="1931999" cy="42293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Cabin"/>
              <a:buNone/>
            </a:pPr>
            <a:r>
              <a:rPr lang="en-IN" sz="1100" b="1" i="0" u="none" strike="noStrike" cap="none" dirty="0">
                <a:solidFill>
                  <a:schemeClr val="bg1"/>
                </a:solidFill>
                <a:latin typeface="Cabin"/>
                <a:ea typeface="Cabin"/>
                <a:cs typeface="Cabin"/>
                <a:sym typeface="Cabin"/>
              </a:rPr>
              <a:t>APEKX </a:t>
            </a:r>
            <a:r>
              <a:rPr lang="en-IN" sz="1100" b="1" i="0" u="none" strike="noStrike" cap="none" dirty="0" smtClean="0">
                <a:solidFill>
                  <a:schemeClr val="bg1"/>
                </a:solidFill>
                <a:latin typeface="Cabin"/>
                <a:ea typeface="Cabin"/>
                <a:cs typeface="Cabin"/>
                <a:sym typeface="Cabin"/>
              </a:rPr>
              <a:t>Portal</a:t>
            </a:r>
          </a:p>
          <a:p>
            <a:pPr marL="0" marR="0" lvl="0" indent="0" algn="ctr" rtl="0">
              <a:lnSpc>
                <a:spcPct val="100000"/>
              </a:lnSpc>
              <a:spcBef>
                <a:spcPts val="0"/>
              </a:spcBef>
              <a:spcAft>
                <a:spcPts val="0"/>
              </a:spcAft>
              <a:buClr>
                <a:schemeClr val="dk1"/>
              </a:buClr>
              <a:buSzPct val="25000"/>
              <a:buFont typeface="Cabin"/>
              <a:buNone/>
            </a:pPr>
            <a:r>
              <a:rPr lang="en-IN" sz="1100" b="1" i="0" u="none" strike="noStrike" cap="none" dirty="0" smtClean="0">
                <a:solidFill>
                  <a:schemeClr val="bg1"/>
                </a:solidFill>
                <a:latin typeface="Cabin"/>
                <a:ea typeface="Cabin"/>
                <a:cs typeface="Cabin"/>
                <a:sym typeface="Cabin"/>
              </a:rPr>
              <a:t> </a:t>
            </a:r>
            <a:r>
              <a:rPr lang="en-IN" sz="1100" b="1" i="0" u="none" strike="noStrike" cap="none" dirty="0">
                <a:solidFill>
                  <a:schemeClr val="bg1"/>
                </a:solidFill>
                <a:latin typeface="Cabin"/>
                <a:ea typeface="Cabin"/>
                <a:cs typeface="Cabin"/>
                <a:sym typeface="Cabin"/>
              </a:rPr>
              <a:t>(</a:t>
            </a:r>
            <a:r>
              <a:rPr lang="en-IN" sz="1100" b="1" i="0" u="none" strike="noStrike" cap="none" dirty="0" smtClean="0">
                <a:solidFill>
                  <a:schemeClr val="bg1"/>
                </a:solidFill>
                <a:latin typeface="Cabin"/>
                <a:ea typeface="Cabin"/>
                <a:cs typeface="Cabin"/>
                <a:sym typeface="Cabin"/>
              </a:rPr>
              <a:t>Andhra Pradesh)</a:t>
            </a:r>
            <a:endParaRPr lang="en-IN" sz="1100" b="1" i="0" u="none" strike="noStrike" cap="none" dirty="0">
              <a:solidFill>
                <a:schemeClr val="bg1"/>
              </a:solidFill>
              <a:latin typeface="Cabin"/>
              <a:ea typeface="Cabin"/>
              <a:cs typeface="Cabin"/>
              <a:sym typeface="Cabin"/>
            </a:endParaRPr>
          </a:p>
        </p:txBody>
      </p:sp>
      <p:sp>
        <p:nvSpPr>
          <p:cNvPr id="4" name="TextBox 3"/>
          <p:cNvSpPr txBox="1"/>
          <p:nvPr/>
        </p:nvSpPr>
        <p:spPr>
          <a:xfrm>
            <a:off x="392614" y="749730"/>
            <a:ext cx="8310638" cy="1785104"/>
          </a:xfrm>
          <a:prstGeom prst="rect">
            <a:avLst/>
          </a:prstGeom>
          <a:noFill/>
          <a:ln w="28575">
            <a:solidFill>
              <a:srgbClr val="FF681D"/>
            </a:solidFill>
            <a:prstDash val="sysDash"/>
          </a:ln>
        </p:spPr>
        <p:txBody>
          <a:bodyPr wrap="square" rtlCol="0">
            <a:spAutoFit/>
          </a:bodyPr>
          <a:lstStyle/>
          <a:p>
            <a:pPr algn="ctr"/>
            <a:endParaRPr lang="en-IN" sz="1600" b="1" dirty="0" smtClean="0">
              <a:solidFill>
                <a:srgbClr val="002060"/>
              </a:solidFill>
            </a:endParaRPr>
          </a:p>
          <a:p>
            <a:pPr algn="ctr"/>
            <a:r>
              <a:rPr lang="en-IN" sz="1600" b="1" dirty="0" smtClean="0">
                <a:solidFill>
                  <a:srgbClr val="002060"/>
                </a:solidFill>
              </a:rPr>
              <a:t>Both </a:t>
            </a:r>
            <a:r>
              <a:rPr lang="en-IN" sz="1600" b="1" dirty="0">
                <a:solidFill>
                  <a:srgbClr val="002060"/>
                </a:solidFill>
              </a:rPr>
              <a:t>Central and State Governments recognise the need of effective teacher training</a:t>
            </a:r>
            <a:r>
              <a:rPr lang="en-IN" sz="1600" b="1" dirty="0" smtClean="0">
                <a:solidFill>
                  <a:srgbClr val="002060"/>
                </a:solidFill>
              </a:rPr>
              <a:t>.. </a:t>
            </a:r>
            <a:endParaRPr lang="en-IN" sz="1600" b="1" dirty="0" smtClean="0"/>
          </a:p>
          <a:p>
            <a:pPr algn="ctr"/>
            <a:endParaRPr lang="en-IN" sz="1600" b="1" dirty="0" smtClean="0">
              <a:solidFill>
                <a:srgbClr val="002060"/>
              </a:solidFill>
            </a:endParaRPr>
          </a:p>
          <a:p>
            <a:pPr algn="ctr"/>
            <a:r>
              <a:rPr lang="en-IN" sz="1600" b="1" dirty="0" smtClean="0">
                <a:solidFill>
                  <a:srgbClr val="002060"/>
                </a:solidFill>
              </a:rPr>
              <a:t>State </a:t>
            </a:r>
            <a:r>
              <a:rPr lang="en-IN" sz="1600" b="1" dirty="0" smtClean="0">
                <a:solidFill>
                  <a:srgbClr val="002060"/>
                </a:solidFill>
              </a:rPr>
              <a:t>governments have </a:t>
            </a:r>
            <a:r>
              <a:rPr lang="en-IN" sz="1600" b="1" dirty="0" smtClean="0">
                <a:solidFill>
                  <a:srgbClr val="002060"/>
                </a:solidFill>
              </a:rPr>
              <a:t>initiated </a:t>
            </a:r>
            <a:r>
              <a:rPr lang="en-IN" sz="1600" b="1" dirty="0">
                <a:solidFill>
                  <a:srgbClr val="002060"/>
                </a:solidFill>
              </a:rPr>
              <a:t>programs to leverage technology to support teachers</a:t>
            </a:r>
            <a:r>
              <a:rPr lang="en-IN" sz="1600" b="1" dirty="0" smtClean="0">
                <a:solidFill>
                  <a:srgbClr val="002060"/>
                </a:solidFill>
              </a:rPr>
              <a:t>. Some of these notable programs include:</a:t>
            </a:r>
          </a:p>
          <a:p>
            <a:pPr algn="ctr"/>
            <a:endParaRPr lang="en-IN" b="1" dirty="0" smtClean="0">
              <a:solidFill>
                <a:srgbClr val="002060"/>
              </a:solidFill>
            </a:endParaRPr>
          </a:p>
        </p:txBody>
      </p:sp>
      <p:cxnSp>
        <p:nvCxnSpPr>
          <p:cNvPr id="28" name="Straight Connector 27"/>
          <p:cNvCxnSpPr/>
          <p:nvPr/>
        </p:nvCxnSpPr>
        <p:spPr>
          <a:xfrm flipH="1">
            <a:off x="1498918" y="1589636"/>
            <a:ext cx="6098716" cy="32210"/>
          </a:xfrm>
          <a:prstGeom prst="line">
            <a:avLst/>
          </a:prstGeom>
          <a:ln w="381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4" idx="2"/>
            <a:endCxn id="20" idx="0"/>
          </p:cNvCxnSpPr>
          <p:nvPr/>
        </p:nvCxnSpPr>
        <p:spPr>
          <a:xfrm rot="5400000">
            <a:off x="2454644" y="1204333"/>
            <a:ext cx="762788" cy="3423790"/>
          </a:xfrm>
          <a:prstGeom prst="bentConnector3">
            <a:avLst>
              <a:gd name="adj1" fmla="val 50000"/>
            </a:avLst>
          </a:prstGeom>
          <a:ln w="28575">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4" idx="2"/>
            <a:endCxn id="21" idx="0"/>
          </p:cNvCxnSpPr>
          <p:nvPr/>
        </p:nvCxnSpPr>
        <p:spPr>
          <a:xfrm rot="5400000">
            <a:off x="3473396" y="2205389"/>
            <a:ext cx="745092" cy="1403983"/>
          </a:xfrm>
          <a:prstGeom prst="bentConnector3">
            <a:avLst>
              <a:gd name="adj1" fmla="val 50000"/>
            </a:avLst>
          </a:prstGeom>
          <a:ln w="28575">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4" idx="2"/>
            <a:endCxn id="22" idx="0"/>
          </p:cNvCxnSpPr>
          <p:nvPr/>
        </p:nvCxnSpPr>
        <p:spPr>
          <a:xfrm rot="16200000" flipH="1">
            <a:off x="4535520" y="2547247"/>
            <a:ext cx="762788" cy="737962"/>
          </a:xfrm>
          <a:prstGeom prst="bentConnector3">
            <a:avLst>
              <a:gd name="adj1" fmla="val 50000"/>
            </a:avLst>
          </a:prstGeom>
          <a:ln w="28575">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4" idx="2"/>
            <a:endCxn id="2" idx="0"/>
          </p:cNvCxnSpPr>
          <p:nvPr/>
        </p:nvCxnSpPr>
        <p:spPr>
          <a:xfrm rot="16200000" flipH="1">
            <a:off x="5698626" y="1384140"/>
            <a:ext cx="762788" cy="3064175"/>
          </a:xfrm>
          <a:prstGeom prst="bentConnector3">
            <a:avLst>
              <a:gd name="adj1" fmla="val 50000"/>
            </a:avLst>
          </a:prstGeom>
          <a:ln w="28575">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408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5</a:t>
            </a:fld>
            <a:endParaRPr lang="en-IN" sz="1200" b="0" i="0" u="none" strike="noStrike" cap="none">
              <a:solidFill>
                <a:schemeClr val="lt1"/>
              </a:solidFill>
              <a:latin typeface="Cabin"/>
              <a:ea typeface="Cabin"/>
              <a:cs typeface="Cabin"/>
              <a:sym typeface="Cabin"/>
            </a:endParaRPr>
          </a:p>
        </p:txBody>
      </p:sp>
      <p:sp>
        <p:nvSpPr>
          <p:cNvPr id="145" name="Shape 145"/>
          <p:cNvSpPr txBox="1">
            <a:spLocks noGrp="1"/>
          </p:cNvSpPr>
          <p:nvPr>
            <p:ph type="body" idx="1"/>
          </p:nvPr>
        </p:nvSpPr>
        <p:spPr>
          <a:xfrm>
            <a:off x="0" y="-17178"/>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a:solidFill>
                  <a:schemeClr val="lt1"/>
                </a:solidFill>
                <a:latin typeface="Cabin"/>
                <a:ea typeface="Cabin"/>
                <a:cs typeface="Cabin"/>
                <a:sym typeface="Cabin"/>
              </a:rPr>
              <a:t>Opportunity | National Teacher Platform</a:t>
            </a:r>
          </a:p>
        </p:txBody>
      </p:sp>
      <p:pic>
        <p:nvPicPr>
          <p:cNvPr id="147" name="Shape 147"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148" name="Shape 148"/>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2" name="TextBox 1"/>
          <p:cNvSpPr txBox="1"/>
          <p:nvPr/>
        </p:nvSpPr>
        <p:spPr>
          <a:xfrm>
            <a:off x="394041" y="1368343"/>
            <a:ext cx="8383385" cy="369332"/>
          </a:xfrm>
          <a:prstGeom prst="rect">
            <a:avLst/>
          </a:prstGeom>
          <a:noFill/>
        </p:spPr>
        <p:txBody>
          <a:bodyPr wrap="square" rtlCol="0">
            <a:spAutoFit/>
          </a:bodyPr>
          <a:lstStyle/>
          <a:p>
            <a:pPr lvl="0">
              <a:buClr>
                <a:schemeClr val="dk1"/>
              </a:buClr>
              <a:buSzPct val="25000"/>
            </a:pPr>
            <a:r>
              <a:rPr lang="en-IN" sz="1800" b="1" dirty="0">
                <a:solidFill>
                  <a:srgbClr val="002060"/>
                </a:solidFill>
                <a:latin typeface="Calibri"/>
                <a:ea typeface="Calibri"/>
                <a:cs typeface="Calibri"/>
                <a:sym typeface="Calibri"/>
              </a:rPr>
              <a:t>In view of the  current scenario National Teacher Platform provides a solution which</a:t>
            </a:r>
            <a:r>
              <a:rPr lang="en-IN" sz="1800" b="1" dirty="0" smtClean="0">
                <a:solidFill>
                  <a:srgbClr val="002060"/>
                </a:solidFill>
                <a:latin typeface="Calibri"/>
                <a:ea typeface="Calibri"/>
                <a:cs typeface="Calibri"/>
                <a:sym typeface="Calibri"/>
              </a:rPr>
              <a:t>:</a:t>
            </a:r>
            <a:endParaRPr lang="en-IN" sz="1800" b="1" dirty="0">
              <a:solidFill>
                <a:srgbClr val="002060"/>
              </a:solidFill>
              <a:latin typeface="Calibri"/>
              <a:ea typeface="Calibri"/>
              <a:cs typeface="Calibri"/>
              <a:sym typeface="Calibri"/>
            </a:endParaRPr>
          </a:p>
        </p:txBody>
      </p:sp>
      <p:sp>
        <p:nvSpPr>
          <p:cNvPr id="12" name="TextBox 11"/>
          <p:cNvSpPr txBox="1"/>
          <p:nvPr/>
        </p:nvSpPr>
        <p:spPr>
          <a:xfrm>
            <a:off x="932854" y="1875678"/>
            <a:ext cx="1675074" cy="830997"/>
          </a:xfrm>
          <a:prstGeom prst="rect">
            <a:avLst/>
          </a:prstGeom>
          <a:ln w="28575">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lvl="0">
              <a:buClr>
                <a:srgbClr val="FF681D"/>
              </a:buClr>
              <a:buSzPct val="100000"/>
            </a:pPr>
            <a:r>
              <a:rPr lang="en-IN" sz="1600" b="1" dirty="0" smtClean="0">
                <a:solidFill>
                  <a:srgbClr val="002060"/>
                </a:solidFill>
                <a:latin typeface="Calibri"/>
                <a:ea typeface="Calibri"/>
                <a:cs typeface="Calibri"/>
                <a:sym typeface="Calibri"/>
              </a:rPr>
              <a:t>Amplifies</a:t>
            </a:r>
            <a:r>
              <a:rPr lang="en-IN" sz="1600" dirty="0" smtClean="0">
                <a:solidFill>
                  <a:srgbClr val="002060"/>
                </a:solidFill>
                <a:latin typeface="Calibri"/>
                <a:ea typeface="Calibri"/>
                <a:cs typeface="Calibri"/>
                <a:sym typeface="Calibri"/>
              </a:rPr>
              <a:t> </a:t>
            </a:r>
            <a:r>
              <a:rPr lang="en-IN" sz="1600" dirty="0">
                <a:solidFill>
                  <a:srgbClr val="002060"/>
                </a:solidFill>
                <a:latin typeface="Calibri"/>
                <a:ea typeface="Calibri"/>
                <a:cs typeface="Calibri"/>
                <a:sym typeface="Calibri"/>
              </a:rPr>
              <a:t>and leverages existing </a:t>
            </a:r>
            <a:r>
              <a:rPr lang="en-IN" sz="1600" dirty="0" smtClean="0">
                <a:solidFill>
                  <a:srgbClr val="002060"/>
                </a:solidFill>
                <a:latin typeface="Calibri"/>
                <a:ea typeface="Calibri"/>
                <a:cs typeface="Calibri"/>
                <a:sym typeface="Calibri"/>
              </a:rPr>
              <a:t>initiatives</a:t>
            </a:r>
            <a:endParaRPr lang="en-IN" sz="1600" dirty="0">
              <a:solidFill>
                <a:srgbClr val="002060"/>
              </a:solidFill>
              <a:latin typeface="Calibri"/>
              <a:ea typeface="Calibri"/>
              <a:cs typeface="Calibri"/>
              <a:sym typeface="Calibri"/>
            </a:endParaRPr>
          </a:p>
        </p:txBody>
      </p:sp>
      <p:sp>
        <p:nvSpPr>
          <p:cNvPr id="13" name="TextBox 12"/>
          <p:cNvSpPr txBox="1"/>
          <p:nvPr/>
        </p:nvSpPr>
        <p:spPr>
          <a:xfrm>
            <a:off x="3417045" y="1857737"/>
            <a:ext cx="1968031" cy="1077218"/>
          </a:xfrm>
          <a:prstGeom prst="rect">
            <a:avLst/>
          </a:prstGeom>
          <a:noFill/>
        </p:spPr>
        <p:txBody>
          <a:bodyPr wrap="square" rtlCol="0">
            <a:spAutoFit/>
          </a:bodyPr>
          <a:lstStyle/>
          <a:p>
            <a:pPr lvl="0">
              <a:buClr>
                <a:srgbClr val="FF681D"/>
              </a:buClr>
              <a:buSzPct val="100000"/>
            </a:pPr>
            <a:r>
              <a:rPr lang="en-IN" sz="1600" dirty="0" smtClean="0">
                <a:solidFill>
                  <a:srgbClr val="002060"/>
                </a:solidFill>
                <a:latin typeface="Calibri"/>
                <a:ea typeface="Calibri"/>
                <a:cs typeface="Calibri"/>
                <a:sym typeface="Calibri"/>
              </a:rPr>
              <a:t>Ensures </a:t>
            </a:r>
            <a:r>
              <a:rPr lang="en-IN" sz="1600" b="1" dirty="0">
                <a:solidFill>
                  <a:srgbClr val="002060"/>
                </a:solidFill>
                <a:latin typeface="Calibri"/>
                <a:ea typeface="Calibri"/>
                <a:cs typeface="Calibri"/>
                <a:sym typeface="Calibri"/>
              </a:rPr>
              <a:t>autonomy to states</a:t>
            </a:r>
            <a:r>
              <a:rPr lang="en-IN" sz="1600" dirty="0">
                <a:solidFill>
                  <a:srgbClr val="002060"/>
                </a:solidFill>
                <a:latin typeface="Calibri"/>
                <a:ea typeface="Calibri"/>
                <a:cs typeface="Calibri"/>
                <a:sym typeface="Calibri"/>
              </a:rPr>
              <a:t> to extend the platform suiting their </a:t>
            </a:r>
            <a:r>
              <a:rPr lang="en-IN" sz="1600" dirty="0" smtClean="0">
                <a:solidFill>
                  <a:srgbClr val="002060"/>
                </a:solidFill>
                <a:latin typeface="Calibri"/>
                <a:ea typeface="Calibri"/>
                <a:cs typeface="Calibri"/>
                <a:sym typeface="Calibri"/>
              </a:rPr>
              <a:t>needs</a:t>
            </a:r>
            <a:endParaRPr lang="en-IN" sz="1600" dirty="0">
              <a:solidFill>
                <a:srgbClr val="002060"/>
              </a:solidFill>
              <a:latin typeface="Calibri"/>
              <a:ea typeface="Calibri"/>
              <a:cs typeface="Calibri"/>
              <a:sym typeface="Calibri"/>
            </a:endParaRPr>
          </a:p>
        </p:txBody>
      </p:sp>
      <p:sp>
        <p:nvSpPr>
          <p:cNvPr id="14" name="TextBox 13"/>
          <p:cNvSpPr txBox="1"/>
          <p:nvPr/>
        </p:nvSpPr>
        <p:spPr>
          <a:xfrm>
            <a:off x="6209955" y="1876895"/>
            <a:ext cx="2567471" cy="1077218"/>
          </a:xfrm>
          <a:prstGeom prst="rect">
            <a:avLst/>
          </a:prstGeom>
          <a:noFill/>
        </p:spPr>
        <p:txBody>
          <a:bodyPr wrap="square" rtlCol="0">
            <a:spAutoFit/>
          </a:bodyPr>
          <a:lstStyle/>
          <a:p>
            <a:pPr lvl="0">
              <a:buClr>
                <a:srgbClr val="FF681D"/>
              </a:buClr>
              <a:buSzPct val="100000"/>
            </a:pPr>
            <a:r>
              <a:rPr lang="en-IN" sz="1600" dirty="0" smtClean="0">
                <a:solidFill>
                  <a:srgbClr val="002060"/>
                </a:solidFill>
                <a:latin typeface="Calibri"/>
                <a:ea typeface="Calibri"/>
                <a:cs typeface="Calibri"/>
                <a:sym typeface="Calibri"/>
              </a:rPr>
              <a:t>Facilitates </a:t>
            </a:r>
            <a:r>
              <a:rPr lang="en-IN" sz="1600" b="1" dirty="0">
                <a:solidFill>
                  <a:srgbClr val="002060"/>
                </a:solidFill>
                <a:latin typeface="Calibri"/>
                <a:ea typeface="Calibri"/>
                <a:cs typeface="Calibri"/>
                <a:sym typeface="Calibri"/>
              </a:rPr>
              <a:t>nation wide access</a:t>
            </a:r>
            <a:r>
              <a:rPr lang="en-IN" sz="1600" dirty="0">
                <a:solidFill>
                  <a:srgbClr val="002060"/>
                </a:solidFill>
                <a:latin typeface="Calibri"/>
                <a:ea typeface="Calibri"/>
                <a:cs typeface="Calibri"/>
                <a:sym typeface="Calibri"/>
              </a:rPr>
              <a:t> </a:t>
            </a:r>
            <a:r>
              <a:rPr lang="en-IN" sz="1600" dirty="0" smtClean="0">
                <a:solidFill>
                  <a:srgbClr val="002060"/>
                </a:solidFill>
                <a:latin typeface="Calibri"/>
                <a:ea typeface="Calibri"/>
                <a:cs typeface="Calibri"/>
                <a:sym typeface="Calibri"/>
              </a:rPr>
              <a:t>through the </a:t>
            </a:r>
            <a:r>
              <a:rPr lang="en-IN" sz="1600" dirty="0">
                <a:solidFill>
                  <a:srgbClr val="002060"/>
                </a:solidFill>
                <a:latin typeface="Calibri"/>
                <a:ea typeface="Calibri"/>
                <a:cs typeface="Calibri"/>
                <a:sym typeface="Calibri"/>
              </a:rPr>
              <a:t>Center and State Government collaboration  </a:t>
            </a:r>
            <a:endParaRPr lang="en-IN" sz="1200" dirty="0">
              <a:solidFill>
                <a:srgbClr val="002060"/>
              </a:solidFill>
            </a:endParaRPr>
          </a:p>
        </p:txBody>
      </p:sp>
      <p:sp>
        <p:nvSpPr>
          <p:cNvPr id="19" name="Shape 150"/>
          <p:cNvSpPr txBox="1"/>
          <p:nvPr/>
        </p:nvSpPr>
        <p:spPr>
          <a:xfrm>
            <a:off x="542216" y="635694"/>
            <a:ext cx="3299045" cy="528883"/>
          </a:xfrm>
          <a:prstGeom prst="rect">
            <a:avLst/>
          </a:prstGeom>
          <a:noFill/>
          <a:ln w="38100" cap="flat" cmpd="sng">
            <a:noFill/>
            <a:prstDash val="solid"/>
            <a:round/>
            <a:headEnd type="none" w="med" len="med"/>
            <a:tailEnd type="none" w="med" len="med"/>
          </a:ln>
        </p:spPr>
        <p:txBody>
          <a:bodyPr lIns="91425" tIns="91425" rIns="91425" bIns="91425" anchor="t" anchorCtr="0">
            <a:noAutofit/>
          </a:bodyPr>
          <a:lstStyle/>
          <a:p>
            <a:pPr marR="0" lvl="1" algn="l" rtl="0">
              <a:lnSpc>
                <a:spcPct val="150000"/>
              </a:lnSpc>
              <a:spcBef>
                <a:spcPts val="0"/>
              </a:spcBef>
              <a:spcAft>
                <a:spcPts val="0"/>
              </a:spcAft>
              <a:buClr>
                <a:schemeClr val="dk1"/>
              </a:buClr>
              <a:buSzPct val="100000"/>
            </a:pPr>
            <a:r>
              <a:rPr lang="en-IN" sz="2000" b="1" i="0" u="none" strike="noStrike" cap="none" dirty="0" smtClean="0">
                <a:solidFill>
                  <a:srgbClr val="002060"/>
                </a:solidFill>
                <a:latin typeface="Cabin"/>
                <a:ea typeface="Cabin"/>
                <a:cs typeface="Cabin"/>
                <a:sym typeface="Cabin"/>
              </a:rPr>
              <a:t>About </a:t>
            </a:r>
          </a:p>
        </p:txBody>
      </p:sp>
      <p:sp>
        <p:nvSpPr>
          <p:cNvPr id="45" name="Shape 102"/>
          <p:cNvSpPr/>
          <p:nvPr/>
        </p:nvSpPr>
        <p:spPr>
          <a:xfrm>
            <a:off x="364319" y="2130196"/>
            <a:ext cx="450483" cy="472558"/>
          </a:xfrm>
          <a:prstGeom prst="ellipse">
            <a:avLst/>
          </a:prstGeom>
          <a:noFill/>
          <a:ln w="28575">
            <a:solidFill>
              <a:srgbClr val="FF681D"/>
            </a:solidFill>
            <a:prstDash val="sysDash"/>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a:solidFill>
                  <a:srgbClr val="002060"/>
                </a:solidFill>
                <a:latin typeface="Calibri"/>
                <a:ea typeface="Calibri"/>
                <a:cs typeface="Calibri"/>
                <a:sym typeface="Calibri"/>
              </a:rPr>
              <a:t>1</a:t>
            </a:r>
          </a:p>
        </p:txBody>
      </p:sp>
      <p:sp>
        <p:nvSpPr>
          <p:cNvPr id="40" name="TextBox 39"/>
          <p:cNvSpPr txBox="1"/>
          <p:nvPr/>
        </p:nvSpPr>
        <p:spPr>
          <a:xfrm>
            <a:off x="3195567" y="3101576"/>
            <a:ext cx="2595840" cy="369332"/>
          </a:xfrm>
          <a:prstGeom prst="rect">
            <a:avLst/>
          </a:prstGeom>
          <a:noFill/>
          <a:ln w="28575">
            <a:solidFill>
              <a:srgbClr val="FF681D"/>
            </a:solidFill>
            <a:prstDash val="sysDash"/>
          </a:ln>
        </p:spPr>
        <p:txBody>
          <a:bodyPr wrap="square" rtlCol="0">
            <a:spAutoFit/>
          </a:bodyPr>
          <a:lstStyle/>
          <a:p>
            <a:pPr algn="ctr"/>
            <a:r>
              <a:rPr lang="en-IN" sz="1800" b="1" dirty="0">
                <a:solidFill>
                  <a:srgbClr val="002060"/>
                </a:solidFill>
                <a:latin typeface="Cabin"/>
                <a:ea typeface="Cabin"/>
                <a:cs typeface="Cabin"/>
                <a:sym typeface="Cabin"/>
              </a:rPr>
              <a:t>Addresses</a:t>
            </a:r>
            <a:r>
              <a:rPr lang="en-IN" sz="1800" b="1" dirty="0" smtClean="0">
                <a:solidFill>
                  <a:srgbClr val="002060"/>
                </a:solidFill>
                <a:latin typeface="Cabin"/>
                <a:ea typeface="Cabin"/>
                <a:cs typeface="Cabin"/>
                <a:sym typeface="Cabin"/>
              </a:rPr>
              <a:t>:</a:t>
            </a:r>
            <a:endParaRPr lang="en-IN" sz="1800" dirty="0">
              <a:solidFill>
                <a:srgbClr val="002060"/>
              </a:solidFill>
            </a:endParaRPr>
          </a:p>
        </p:txBody>
      </p:sp>
      <p:cxnSp>
        <p:nvCxnSpPr>
          <p:cNvPr id="29" name="Elbow Connector 28"/>
          <p:cNvCxnSpPr>
            <a:stCxn id="40" idx="1"/>
            <a:endCxn id="150" idx="1"/>
          </p:cNvCxnSpPr>
          <p:nvPr/>
        </p:nvCxnSpPr>
        <p:spPr>
          <a:xfrm rot="10800000" flipV="1">
            <a:off x="2656129" y="3286241"/>
            <a:ext cx="539438" cy="1099639"/>
          </a:xfrm>
          <a:prstGeom prst="bentConnector3">
            <a:avLst>
              <a:gd name="adj1" fmla="val 142377"/>
            </a:avLst>
          </a:prstGeom>
          <a:ln w="19050">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0" idx="1"/>
            <a:endCxn id="17" idx="1"/>
          </p:cNvCxnSpPr>
          <p:nvPr/>
        </p:nvCxnSpPr>
        <p:spPr>
          <a:xfrm rot="10800000" flipV="1">
            <a:off x="2662807" y="3286242"/>
            <a:ext cx="532760" cy="550698"/>
          </a:xfrm>
          <a:prstGeom prst="bentConnector3">
            <a:avLst>
              <a:gd name="adj1" fmla="val 142909"/>
            </a:avLst>
          </a:prstGeom>
          <a:ln w="19050">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40" idx="1"/>
            <a:endCxn id="16" idx="1"/>
          </p:cNvCxnSpPr>
          <p:nvPr/>
        </p:nvCxnSpPr>
        <p:spPr>
          <a:xfrm rot="10800000" flipV="1">
            <a:off x="2643263" y="3286242"/>
            <a:ext cx="552305" cy="2652854"/>
          </a:xfrm>
          <a:prstGeom prst="bentConnector3">
            <a:avLst>
              <a:gd name="adj1" fmla="val 141390"/>
            </a:avLst>
          </a:prstGeom>
          <a:ln w="19050">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0" name="Shape 150"/>
          <p:cNvSpPr txBox="1"/>
          <p:nvPr/>
        </p:nvSpPr>
        <p:spPr>
          <a:xfrm>
            <a:off x="2656129" y="4202971"/>
            <a:ext cx="3524623" cy="365820"/>
          </a:xfrm>
          <a:prstGeom prst="rect">
            <a:avLst/>
          </a:prstGeom>
          <a:noFill/>
          <a:ln w="19050" cap="flat" cmpd="sng">
            <a:noFill/>
            <a:prstDash val="sysDash"/>
            <a:round/>
            <a:headEnd type="none" w="med" len="med"/>
            <a:tailEnd type="none" w="med" len="med"/>
          </a:ln>
        </p:spPr>
        <p:txBody>
          <a:bodyPr lIns="91425" tIns="91425" rIns="91425" bIns="91425" anchor="t" anchorCtr="0">
            <a:noAutofit/>
          </a:bodyPr>
          <a:lstStyle/>
          <a:p>
            <a:pPr marR="0" lvl="1" rtl="0">
              <a:spcBef>
                <a:spcPts val="0"/>
              </a:spcBef>
              <a:spcAft>
                <a:spcPts val="0"/>
              </a:spcAft>
              <a:buClr>
                <a:schemeClr val="dk1"/>
              </a:buClr>
              <a:buSzPct val="100000"/>
            </a:pPr>
            <a:r>
              <a:rPr lang="en-IN" sz="1600" i="0" u="none" strike="noStrike" cap="none" dirty="0" smtClean="0">
                <a:solidFill>
                  <a:srgbClr val="002060"/>
                </a:solidFill>
                <a:latin typeface="Cabin"/>
                <a:ea typeface="Cabin"/>
                <a:cs typeface="Cabin"/>
                <a:sym typeface="Cabin"/>
              </a:rPr>
              <a:t>Flexibility in  pace of adoption</a:t>
            </a:r>
            <a:endParaRPr lang="en-IN" sz="1600" i="0" u="none" strike="noStrike" cap="none" dirty="0">
              <a:solidFill>
                <a:srgbClr val="002060"/>
              </a:solidFill>
              <a:latin typeface="Cabin"/>
              <a:ea typeface="Cabin"/>
              <a:cs typeface="Cabin"/>
              <a:sym typeface="Cabin"/>
            </a:endParaRPr>
          </a:p>
        </p:txBody>
      </p:sp>
      <p:sp>
        <p:nvSpPr>
          <p:cNvPr id="15" name="Shape 150"/>
          <p:cNvSpPr txBox="1"/>
          <p:nvPr/>
        </p:nvSpPr>
        <p:spPr>
          <a:xfrm>
            <a:off x="2643261" y="5216167"/>
            <a:ext cx="3172888" cy="384904"/>
          </a:xfrm>
          <a:prstGeom prst="rect">
            <a:avLst/>
          </a:prstGeom>
          <a:noFill/>
          <a:ln w="19050" cap="flat" cmpd="sng">
            <a:noFill/>
            <a:prstDash val="sysDash"/>
            <a:round/>
            <a:headEnd type="none" w="med" len="med"/>
            <a:tailEnd type="none" w="med" len="med"/>
          </a:ln>
        </p:spPr>
        <p:txBody>
          <a:bodyPr lIns="91425" tIns="91425" rIns="91425" bIns="91425" anchor="t" anchorCtr="0">
            <a:noAutofit/>
          </a:bodyPr>
          <a:lstStyle/>
          <a:p>
            <a:pPr marR="0" lvl="1" rtl="0">
              <a:spcBef>
                <a:spcPts val="0"/>
              </a:spcBef>
              <a:spcAft>
                <a:spcPts val="0"/>
              </a:spcAft>
              <a:buClr>
                <a:schemeClr val="dk1"/>
              </a:buClr>
              <a:buSzPct val="100000"/>
            </a:pPr>
            <a:r>
              <a:rPr lang="en-IN" sz="1600" i="0" u="none" strike="noStrike" cap="none" dirty="0" smtClean="0">
                <a:solidFill>
                  <a:srgbClr val="002060"/>
                </a:solidFill>
                <a:latin typeface="Cabin"/>
                <a:ea typeface="Cabin"/>
                <a:cs typeface="Cabin"/>
                <a:sym typeface="Cabin"/>
              </a:rPr>
              <a:t>Diversity </a:t>
            </a:r>
            <a:r>
              <a:rPr lang="en-IN" sz="1600" i="0" u="none" strike="noStrike" cap="none" dirty="0">
                <a:solidFill>
                  <a:srgbClr val="002060"/>
                </a:solidFill>
                <a:latin typeface="Cabin"/>
                <a:ea typeface="Cabin"/>
                <a:cs typeface="Cabin"/>
                <a:sym typeface="Cabin"/>
              </a:rPr>
              <a:t>and </a:t>
            </a:r>
            <a:r>
              <a:rPr lang="en-IN" sz="1600" i="0" u="none" strike="noStrike" cap="none" dirty="0" smtClean="0">
                <a:solidFill>
                  <a:srgbClr val="002060"/>
                </a:solidFill>
                <a:latin typeface="Cabin"/>
                <a:ea typeface="Cabin"/>
                <a:cs typeface="Cabin"/>
                <a:sym typeface="Cabin"/>
              </a:rPr>
              <a:t>innovation</a:t>
            </a:r>
            <a:endParaRPr lang="en-IN" sz="1600" i="0" u="none" strike="noStrike" cap="none" dirty="0">
              <a:solidFill>
                <a:srgbClr val="002060"/>
              </a:solidFill>
              <a:latin typeface="Cabin"/>
              <a:ea typeface="Cabin"/>
              <a:cs typeface="Cabin"/>
              <a:sym typeface="Cabin"/>
            </a:endParaRPr>
          </a:p>
        </p:txBody>
      </p:sp>
      <p:sp>
        <p:nvSpPr>
          <p:cNvPr id="16" name="Shape 150"/>
          <p:cNvSpPr txBox="1"/>
          <p:nvPr/>
        </p:nvSpPr>
        <p:spPr>
          <a:xfrm>
            <a:off x="2643262" y="5737198"/>
            <a:ext cx="2885540" cy="403796"/>
          </a:xfrm>
          <a:prstGeom prst="rect">
            <a:avLst/>
          </a:prstGeom>
          <a:noFill/>
          <a:ln w="19050" cap="flat" cmpd="sng">
            <a:noFill/>
            <a:prstDash val="sysDash"/>
            <a:round/>
            <a:headEnd type="none" w="med" len="med"/>
            <a:tailEnd type="none" w="med" len="med"/>
          </a:ln>
        </p:spPr>
        <p:txBody>
          <a:bodyPr lIns="91425" tIns="91425" rIns="91425" bIns="91425" anchor="t" anchorCtr="0">
            <a:noAutofit/>
          </a:bodyPr>
          <a:lstStyle/>
          <a:p>
            <a:pPr marR="0" lvl="1" rtl="0">
              <a:spcBef>
                <a:spcPts val="0"/>
              </a:spcBef>
              <a:spcAft>
                <a:spcPts val="0"/>
              </a:spcAft>
              <a:buClr>
                <a:schemeClr val="dk1"/>
              </a:buClr>
              <a:buSzPct val="100000"/>
            </a:pPr>
            <a:r>
              <a:rPr lang="en-IN" sz="1600" i="0" u="none" strike="noStrike" cap="none" dirty="0" smtClean="0">
                <a:solidFill>
                  <a:srgbClr val="002060"/>
                </a:solidFill>
                <a:latin typeface="Cabin"/>
                <a:ea typeface="Cabin"/>
                <a:cs typeface="Cabin"/>
                <a:sym typeface="Cabin"/>
              </a:rPr>
              <a:t>Duplication of resource</a:t>
            </a:r>
          </a:p>
        </p:txBody>
      </p:sp>
      <p:sp>
        <p:nvSpPr>
          <p:cNvPr id="17" name="Shape 150"/>
          <p:cNvSpPr txBox="1"/>
          <p:nvPr/>
        </p:nvSpPr>
        <p:spPr>
          <a:xfrm>
            <a:off x="2662807" y="3662449"/>
            <a:ext cx="3537947" cy="348981"/>
          </a:xfrm>
          <a:prstGeom prst="rect">
            <a:avLst/>
          </a:prstGeom>
          <a:noFill/>
          <a:ln w="19050" cap="flat" cmpd="sng">
            <a:noFill/>
            <a:prstDash val="sysDash"/>
            <a:round/>
            <a:headEnd type="none" w="med" len="med"/>
            <a:tailEnd type="none" w="med" len="med"/>
          </a:ln>
        </p:spPr>
        <p:txBody>
          <a:bodyPr lIns="91425" tIns="91425" rIns="91425" bIns="91425" anchor="t" anchorCtr="0">
            <a:noAutofit/>
          </a:bodyPr>
          <a:lstStyle/>
          <a:p>
            <a:pPr marR="0" lvl="1" rtl="0">
              <a:spcBef>
                <a:spcPts val="0"/>
              </a:spcBef>
              <a:spcAft>
                <a:spcPts val="0"/>
              </a:spcAft>
              <a:buClr>
                <a:schemeClr val="dk1"/>
              </a:buClr>
              <a:buSzPct val="100000"/>
            </a:pPr>
            <a:r>
              <a:rPr lang="en-IN" sz="1600" i="0" u="none" strike="noStrike" cap="none" dirty="0" smtClean="0">
                <a:solidFill>
                  <a:srgbClr val="002060"/>
                </a:solidFill>
                <a:latin typeface="Cabin"/>
                <a:ea typeface="Cabin"/>
                <a:cs typeface="Cabin"/>
                <a:sym typeface="Cabin"/>
              </a:rPr>
              <a:t>Duplication of technology efforts</a:t>
            </a:r>
          </a:p>
        </p:txBody>
      </p:sp>
      <p:sp>
        <p:nvSpPr>
          <p:cNvPr id="18" name="Shape 150"/>
          <p:cNvSpPr txBox="1"/>
          <p:nvPr/>
        </p:nvSpPr>
        <p:spPr>
          <a:xfrm>
            <a:off x="2643263" y="4724943"/>
            <a:ext cx="3373386" cy="393553"/>
          </a:xfrm>
          <a:prstGeom prst="rect">
            <a:avLst/>
          </a:prstGeom>
          <a:noFill/>
          <a:ln w="19050" cap="flat" cmpd="sng">
            <a:noFill/>
            <a:prstDash val="sysDash"/>
            <a:round/>
            <a:headEnd type="none" w="med" len="med"/>
            <a:tailEnd type="none" w="med" len="med"/>
          </a:ln>
        </p:spPr>
        <p:txBody>
          <a:bodyPr lIns="91425" tIns="91425" rIns="91425" bIns="91425" anchor="t" anchorCtr="0">
            <a:noAutofit/>
          </a:bodyPr>
          <a:lstStyle/>
          <a:p>
            <a:pPr marR="0" lvl="1" rtl="0">
              <a:spcBef>
                <a:spcPts val="0"/>
              </a:spcBef>
              <a:spcAft>
                <a:spcPts val="0"/>
              </a:spcAft>
              <a:buClr>
                <a:schemeClr val="dk1"/>
              </a:buClr>
              <a:buSzPct val="100000"/>
            </a:pPr>
            <a:r>
              <a:rPr lang="en-IN" sz="1600" i="0" u="none" strike="noStrike" cap="none" dirty="0" smtClean="0">
                <a:solidFill>
                  <a:srgbClr val="002060"/>
                </a:solidFill>
                <a:latin typeface="Cabin"/>
                <a:ea typeface="Cabin"/>
                <a:cs typeface="Cabin"/>
                <a:sym typeface="Cabin"/>
              </a:rPr>
              <a:t>Interoperability with other systems </a:t>
            </a:r>
          </a:p>
        </p:txBody>
      </p:sp>
      <p:cxnSp>
        <p:nvCxnSpPr>
          <p:cNvPr id="32" name="Elbow Connector 31"/>
          <p:cNvCxnSpPr>
            <a:stCxn id="40" idx="1"/>
            <a:endCxn id="18" idx="1"/>
          </p:cNvCxnSpPr>
          <p:nvPr/>
        </p:nvCxnSpPr>
        <p:spPr>
          <a:xfrm rot="10800000" flipV="1">
            <a:off x="2643263" y="3286242"/>
            <a:ext cx="552304" cy="1635478"/>
          </a:xfrm>
          <a:prstGeom prst="bentConnector3">
            <a:avLst>
              <a:gd name="adj1" fmla="val 141390"/>
            </a:avLst>
          </a:prstGeom>
          <a:ln w="19050">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40" idx="1"/>
            <a:endCxn id="15" idx="1"/>
          </p:cNvCxnSpPr>
          <p:nvPr/>
        </p:nvCxnSpPr>
        <p:spPr>
          <a:xfrm rot="10800000" flipV="1">
            <a:off x="2643261" y="3286241"/>
            <a:ext cx="552306" cy="2122377"/>
          </a:xfrm>
          <a:prstGeom prst="bentConnector3">
            <a:avLst>
              <a:gd name="adj1" fmla="val 141390"/>
            </a:avLst>
          </a:prstGeom>
          <a:ln w="19050">
            <a:solidFill>
              <a:srgbClr val="FF681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Shape 102"/>
          <p:cNvSpPr/>
          <p:nvPr/>
        </p:nvSpPr>
        <p:spPr>
          <a:xfrm>
            <a:off x="5566166" y="2124332"/>
            <a:ext cx="450483" cy="472558"/>
          </a:xfrm>
          <a:prstGeom prst="ellipse">
            <a:avLst/>
          </a:prstGeom>
          <a:noFill/>
          <a:ln w="28575">
            <a:solidFill>
              <a:srgbClr val="FF681D"/>
            </a:solidFill>
            <a:prstDash val="sysDash"/>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dirty="0">
                <a:solidFill>
                  <a:srgbClr val="002060"/>
                </a:solidFill>
                <a:latin typeface="Calibri"/>
                <a:ea typeface="Calibri"/>
                <a:cs typeface="Calibri"/>
                <a:sym typeface="Calibri"/>
              </a:rPr>
              <a:t>3</a:t>
            </a:r>
            <a:endParaRPr lang="en-IN" sz="2000" b="1" i="0" u="none" strike="noStrike" cap="none" dirty="0">
              <a:solidFill>
                <a:srgbClr val="002060"/>
              </a:solidFill>
              <a:latin typeface="Calibri"/>
              <a:ea typeface="Calibri"/>
              <a:cs typeface="Calibri"/>
              <a:sym typeface="Calibri"/>
            </a:endParaRPr>
          </a:p>
        </p:txBody>
      </p:sp>
      <p:sp>
        <p:nvSpPr>
          <p:cNvPr id="68" name="Shape 102"/>
          <p:cNvSpPr/>
          <p:nvPr/>
        </p:nvSpPr>
        <p:spPr>
          <a:xfrm>
            <a:off x="2795126" y="2125063"/>
            <a:ext cx="450483" cy="472558"/>
          </a:xfrm>
          <a:prstGeom prst="ellipse">
            <a:avLst/>
          </a:prstGeom>
          <a:noFill/>
          <a:ln w="28575">
            <a:solidFill>
              <a:srgbClr val="FF681D"/>
            </a:solidFill>
            <a:prstDash val="sysDash"/>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2000" b="1" i="0" u="none" strike="noStrike" cap="none" dirty="0" smtClean="0">
                <a:solidFill>
                  <a:srgbClr val="002060"/>
                </a:solidFill>
                <a:latin typeface="Calibri"/>
                <a:ea typeface="Calibri"/>
                <a:cs typeface="Calibri"/>
                <a:sym typeface="Calibri"/>
              </a:rPr>
              <a:t>2</a:t>
            </a:r>
            <a:endParaRPr lang="en-IN" sz="2000" b="1" i="0" u="none" strike="noStrike" cap="none" dirty="0">
              <a:solidFill>
                <a:srgbClr val="002060"/>
              </a:solidFill>
              <a:latin typeface="Calibri"/>
              <a:ea typeface="Calibri"/>
              <a:cs typeface="Calibri"/>
              <a:sym typeface="Calibri"/>
            </a:endParaRPr>
          </a:p>
        </p:txBody>
      </p:sp>
      <p:cxnSp>
        <p:nvCxnSpPr>
          <p:cNvPr id="63" name="Straight Connector 62"/>
          <p:cNvCxnSpPr/>
          <p:nvPr/>
        </p:nvCxnSpPr>
        <p:spPr>
          <a:xfrm>
            <a:off x="334253" y="1206956"/>
            <a:ext cx="8671100" cy="30131"/>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8340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6</a:t>
            </a:fld>
            <a:endParaRPr lang="en-IN" sz="1200" b="0" i="0" u="none" strike="noStrike" cap="none">
              <a:solidFill>
                <a:schemeClr val="lt1"/>
              </a:solidFill>
              <a:latin typeface="Cabin"/>
              <a:ea typeface="Cabin"/>
              <a:cs typeface="Cabin"/>
              <a:sym typeface="Cabin"/>
            </a:endParaRPr>
          </a:p>
        </p:txBody>
      </p:sp>
      <p:sp>
        <p:nvSpPr>
          <p:cNvPr id="145" name="Shape 145"/>
          <p:cNvSpPr txBox="1">
            <a:spLocks noGrp="1"/>
          </p:cNvSpPr>
          <p:nvPr>
            <p:ph type="body" idx="1"/>
          </p:nvPr>
        </p:nvSpPr>
        <p:spPr>
          <a:xfrm>
            <a:off x="0" y="-22131"/>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dirty="0">
                <a:solidFill>
                  <a:schemeClr val="lt1"/>
                </a:solidFill>
                <a:latin typeface="Cabin"/>
                <a:ea typeface="Cabin"/>
                <a:cs typeface="Cabin"/>
                <a:sym typeface="Cabin"/>
              </a:rPr>
              <a:t>Opportunity | National Teacher </a:t>
            </a:r>
            <a:r>
              <a:rPr lang="en-IN" sz="2000" b="1" i="0" u="none" strike="noStrike" cap="none" dirty="0" smtClean="0">
                <a:solidFill>
                  <a:schemeClr val="lt1"/>
                </a:solidFill>
                <a:latin typeface="Cabin"/>
                <a:ea typeface="Cabin"/>
                <a:cs typeface="Cabin"/>
                <a:sym typeface="Cabin"/>
              </a:rPr>
              <a:t>Platform Design</a:t>
            </a:r>
            <a:endParaRPr lang="en-IN" sz="2000" b="1" i="0" u="none" strike="noStrike" cap="none" dirty="0">
              <a:solidFill>
                <a:schemeClr val="lt1"/>
              </a:solidFill>
              <a:latin typeface="Cabin"/>
              <a:ea typeface="Cabin"/>
              <a:cs typeface="Cabin"/>
              <a:sym typeface="Cabin"/>
            </a:endParaRPr>
          </a:p>
        </p:txBody>
      </p:sp>
      <p:pic>
        <p:nvPicPr>
          <p:cNvPr id="147" name="Shape 147"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148" name="Shape 148"/>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157" name="Shape 157"/>
          <p:cNvSpPr txBox="1"/>
          <p:nvPr/>
        </p:nvSpPr>
        <p:spPr>
          <a:xfrm>
            <a:off x="307009" y="5371508"/>
            <a:ext cx="2237064" cy="51640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Cabin"/>
              <a:buNone/>
            </a:pPr>
            <a:r>
              <a:rPr lang="en-IN" sz="1600" b="1" i="0" u="none" strike="noStrike" cap="none" dirty="0">
                <a:solidFill>
                  <a:srgbClr val="002060"/>
                </a:solidFill>
                <a:latin typeface="Cabin"/>
                <a:ea typeface="Cabin"/>
                <a:cs typeface="Cabin"/>
                <a:sym typeface="Cabin"/>
              </a:rPr>
              <a:t>INFRASTRUCTURE</a:t>
            </a:r>
          </a:p>
        </p:txBody>
      </p:sp>
      <p:sp>
        <p:nvSpPr>
          <p:cNvPr id="158" name="Shape 158"/>
          <p:cNvSpPr txBox="1"/>
          <p:nvPr/>
        </p:nvSpPr>
        <p:spPr>
          <a:xfrm>
            <a:off x="1200635" y="2690911"/>
            <a:ext cx="329356" cy="202921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Cabin"/>
              <a:buNone/>
            </a:pPr>
            <a:r>
              <a:rPr lang="en-IN" sz="1600" b="1" i="0" u="none" strike="noStrike" cap="none" dirty="0">
                <a:solidFill>
                  <a:srgbClr val="002060"/>
                </a:solidFill>
                <a:latin typeface="Cabin"/>
                <a:ea typeface="Cabin"/>
                <a:cs typeface="Cabin"/>
                <a:sym typeface="Cabin"/>
              </a:rPr>
              <a:t>SOLUTIONS</a:t>
            </a:r>
          </a:p>
        </p:txBody>
      </p:sp>
      <p:grpSp>
        <p:nvGrpSpPr>
          <p:cNvPr id="12" name="Group 11"/>
          <p:cNvGrpSpPr/>
          <p:nvPr/>
        </p:nvGrpSpPr>
        <p:grpSpPr>
          <a:xfrm>
            <a:off x="2556200" y="2804758"/>
            <a:ext cx="4483308" cy="3142575"/>
            <a:chOff x="1414728" y="2081182"/>
            <a:chExt cx="3141545" cy="3076200"/>
          </a:xfrm>
        </p:grpSpPr>
        <p:grpSp>
          <p:nvGrpSpPr>
            <p:cNvPr id="11" name="Group 10"/>
            <p:cNvGrpSpPr/>
            <p:nvPr/>
          </p:nvGrpSpPr>
          <p:grpSpPr>
            <a:xfrm>
              <a:off x="1414728" y="2081182"/>
              <a:ext cx="3141545" cy="3076200"/>
              <a:chOff x="1011089" y="2196424"/>
              <a:chExt cx="3141545" cy="3076200"/>
            </a:xfrm>
          </p:grpSpPr>
          <p:grpSp>
            <p:nvGrpSpPr>
              <p:cNvPr id="10" name="Group 9"/>
              <p:cNvGrpSpPr/>
              <p:nvPr/>
            </p:nvGrpSpPr>
            <p:grpSpPr>
              <a:xfrm>
                <a:off x="1011089" y="2196424"/>
                <a:ext cx="3141545" cy="3076200"/>
                <a:chOff x="1011089" y="2196424"/>
                <a:chExt cx="3141545" cy="3076200"/>
              </a:xfrm>
            </p:grpSpPr>
            <p:grpSp>
              <p:nvGrpSpPr>
                <p:cNvPr id="9" name="Group 8"/>
                <p:cNvGrpSpPr/>
                <p:nvPr/>
              </p:nvGrpSpPr>
              <p:grpSpPr>
                <a:xfrm>
                  <a:off x="1011089" y="2196424"/>
                  <a:ext cx="3141545" cy="3076200"/>
                  <a:chOff x="1011089" y="2196424"/>
                  <a:chExt cx="3141545" cy="3076200"/>
                </a:xfrm>
              </p:grpSpPr>
              <p:sp>
                <p:nvSpPr>
                  <p:cNvPr id="2" name="Trapezoid 1"/>
                  <p:cNvSpPr/>
                  <p:nvPr/>
                </p:nvSpPr>
                <p:spPr>
                  <a:xfrm rot="10800000">
                    <a:off x="1011089" y="2196424"/>
                    <a:ext cx="3141545" cy="992947"/>
                  </a:xfrm>
                  <a:prstGeom prst="trapezoid">
                    <a:avLst/>
                  </a:prstGeom>
                  <a:noFill/>
                  <a:ln w="38100">
                    <a:solidFill>
                      <a:srgbClr val="FF681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rapezoid 17"/>
                  <p:cNvSpPr/>
                  <p:nvPr/>
                </p:nvSpPr>
                <p:spPr>
                  <a:xfrm rot="10800000">
                    <a:off x="1326943" y="3402703"/>
                    <a:ext cx="2509842" cy="835421"/>
                  </a:xfrm>
                  <a:prstGeom prst="trapezoid">
                    <a:avLst/>
                  </a:prstGeom>
                  <a:noFill/>
                  <a:ln w="38100">
                    <a:solidFill>
                      <a:srgbClr val="FF681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rapezoid 18"/>
                  <p:cNvSpPr/>
                  <p:nvPr/>
                </p:nvSpPr>
                <p:spPr>
                  <a:xfrm rot="10800000">
                    <a:off x="1633451" y="4498347"/>
                    <a:ext cx="1929152" cy="774277"/>
                  </a:xfrm>
                  <a:prstGeom prst="trapezoid">
                    <a:avLst/>
                  </a:prstGeom>
                  <a:noFill/>
                  <a:ln w="38100">
                    <a:solidFill>
                      <a:srgbClr val="FF681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6" name="Shape 156"/>
                <p:cNvSpPr txBox="1"/>
                <p:nvPr/>
              </p:nvSpPr>
              <p:spPr>
                <a:xfrm>
                  <a:off x="1217534" y="2429520"/>
                  <a:ext cx="2728653" cy="667611"/>
                </a:xfrm>
                <a:prstGeom prst="rect">
                  <a:avLst/>
                </a:prstGeom>
                <a:noFill/>
                <a:ln w="38100">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Cabin"/>
                    <a:buNone/>
                  </a:pPr>
                  <a:r>
                    <a:rPr lang="en-IN" sz="1600" b="1" i="0" u="none" strike="noStrike" cap="none" dirty="0">
                      <a:solidFill>
                        <a:srgbClr val="002060"/>
                      </a:solidFill>
                      <a:latin typeface="Cabin"/>
                      <a:ea typeface="Cabin"/>
                      <a:cs typeface="Cabin"/>
                      <a:sym typeface="Cabin"/>
                    </a:rPr>
                    <a:t>Block and Cluster Innovations </a:t>
                  </a:r>
                </a:p>
              </p:txBody>
            </p:sp>
          </p:grpSp>
          <p:sp>
            <p:nvSpPr>
              <p:cNvPr id="155" name="Shape 155"/>
              <p:cNvSpPr txBox="1"/>
              <p:nvPr/>
            </p:nvSpPr>
            <p:spPr>
              <a:xfrm>
                <a:off x="1692886" y="3541207"/>
                <a:ext cx="1801223" cy="556199"/>
              </a:xfrm>
              <a:prstGeom prst="rect">
                <a:avLst/>
              </a:prstGeom>
              <a:noFill/>
              <a:ln w="38100">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Cabin"/>
                  <a:buNone/>
                </a:pPr>
                <a:r>
                  <a:rPr lang="en-IN" sz="1600" b="1" i="0" u="none" strike="noStrike" cap="none" dirty="0">
                    <a:solidFill>
                      <a:srgbClr val="002060"/>
                    </a:solidFill>
                    <a:latin typeface="Cabin"/>
                    <a:ea typeface="Cabin"/>
                    <a:cs typeface="Cabin"/>
                    <a:sym typeface="Cabin"/>
                  </a:rPr>
                  <a:t>State Platforms and Solutions </a:t>
                </a:r>
              </a:p>
            </p:txBody>
          </p:sp>
        </p:grpSp>
        <p:sp>
          <p:nvSpPr>
            <p:cNvPr id="154" name="Shape 154"/>
            <p:cNvSpPr txBox="1"/>
            <p:nvPr/>
          </p:nvSpPr>
          <p:spPr>
            <a:xfrm>
              <a:off x="2462378" y="4471717"/>
              <a:ext cx="1069516" cy="624240"/>
            </a:xfrm>
            <a:prstGeom prst="rect">
              <a:avLst/>
            </a:prstGeom>
            <a:noFill/>
            <a:ln w="38100">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Cabin"/>
                <a:buNone/>
              </a:pPr>
              <a:r>
                <a:rPr lang="en-IN" sz="1600" b="1" i="0" u="none" strike="noStrike" cap="none" dirty="0">
                  <a:solidFill>
                    <a:srgbClr val="002060"/>
                  </a:solidFill>
                  <a:latin typeface="Cabin"/>
                  <a:ea typeface="Cabin"/>
                  <a:cs typeface="Cabin"/>
                  <a:sym typeface="Cabin"/>
                </a:rPr>
                <a:t>National Platform</a:t>
              </a:r>
            </a:p>
          </p:txBody>
        </p:sp>
      </p:grpSp>
      <p:sp>
        <p:nvSpPr>
          <p:cNvPr id="33" name="Curved Right Arrow 32"/>
          <p:cNvSpPr/>
          <p:nvPr/>
        </p:nvSpPr>
        <p:spPr>
          <a:xfrm rot="11852011">
            <a:off x="6188861" y="4797470"/>
            <a:ext cx="684077" cy="1106527"/>
          </a:xfrm>
          <a:prstGeom prst="curved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Left Brace 19"/>
          <p:cNvSpPr/>
          <p:nvPr/>
        </p:nvSpPr>
        <p:spPr>
          <a:xfrm>
            <a:off x="1946287" y="2845589"/>
            <a:ext cx="265814" cy="20417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Left Brace 21"/>
          <p:cNvSpPr/>
          <p:nvPr/>
        </p:nvSpPr>
        <p:spPr>
          <a:xfrm>
            <a:off x="2862017" y="5021803"/>
            <a:ext cx="174672" cy="1018387"/>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Curved Right Arrow 26"/>
          <p:cNvSpPr/>
          <p:nvPr/>
        </p:nvSpPr>
        <p:spPr>
          <a:xfrm rot="11852011">
            <a:off x="6672447" y="3398009"/>
            <a:ext cx="684077" cy="1106527"/>
          </a:xfrm>
          <a:prstGeom prst="curved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p:cNvSpPr txBox="1"/>
          <p:nvPr/>
        </p:nvSpPr>
        <p:spPr>
          <a:xfrm>
            <a:off x="797441" y="778988"/>
            <a:ext cx="7846827" cy="1477328"/>
          </a:xfrm>
          <a:prstGeom prst="rect">
            <a:avLst/>
          </a:prstGeom>
          <a:noFill/>
          <a:ln w="28575">
            <a:solidFill>
              <a:srgbClr val="002060"/>
            </a:solidFill>
            <a:prstDash val="sysDash"/>
          </a:ln>
        </p:spPr>
        <p:txBody>
          <a:bodyPr wrap="square" rtlCol="0">
            <a:spAutoFit/>
          </a:bodyPr>
          <a:lstStyle/>
          <a:p>
            <a:pPr marL="584200" lvl="0" indent="-457200">
              <a:buClr>
                <a:srgbClr val="002060"/>
              </a:buClr>
              <a:buSzPct val="100000"/>
              <a:buFont typeface="+mj-lt"/>
              <a:buAutoNum type="arabicPeriod"/>
            </a:pPr>
            <a:endParaRPr lang="en-IN" sz="1800" dirty="0" smtClean="0">
              <a:solidFill>
                <a:srgbClr val="002060"/>
              </a:solidFill>
              <a:latin typeface="Cabin"/>
              <a:ea typeface="Cabin"/>
              <a:cs typeface="Cabin"/>
              <a:sym typeface="Cabin"/>
            </a:endParaRPr>
          </a:p>
          <a:p>
            <a:pPr marL="584200" lvl="0" indent="-457200">
              <a:buClr>
                <a:srgbClr val="002060"/>
              </a:buClr>
              <a:buSzPct val="100000"/>
              <a:buFont typeface="Arial"/>
              <a:buChar char="•"/>
            </a:pPr>
            <a:r>
              <a:rPr lang="en-IN" sz="1800" dirty="0" smtClean="0">
                <a:solidFill>
                  <a:srgbClr val="002060"/>
                </a:solidFill>
                <a:latin typeface="Cabin"/>
                <a:ea typeface="Cabin"/>
                <a:cs typeface="Cabin"/>
                <a:sym typeface="Cabin"/>
              </a:rPr>
              <a:t>An </a:t>
            </a:r>
            <a:r>
              <a:rPr lang="en-IN" sz="1800" dirty="0">
                <a:solidFill>
                  <a:srgbClr val="002060"/>
                </a:solidFill>
                <a:latin typeface="Cabin"/>
                <a:ea typeface="Cabin"/>
                <a:cs typeface="Cabin"/>
                <a:sym typeface="Cabin"/>
              </a:rPr>
              <a:t>open, shared, extensible </a:t>
            </a:r>
            <a:r>
              <a:rPr lang="en-IN" sz="1800" b="1" dirty="0">
                <a:solidFill>
                  <a:srgbClr val="002060"/>
                </a:solidFill>
                <a:latin typeface="Cabin"/>
                <a:ea typeface="Cabin"/>
                <a:cs typeface="Cabin"/>
                <a:sym typeface="Cabin"/>
              </a:rPr>
              <a:t>infrastructure</a:t>
            </a:r>
            <a:r>
              <a:rPr lang="en-IN" sz="1800" dirty="0">
                <a:solidFill>
                  <a:srgbClr val="002060"/>
                </a:solidFill>
                <a:latin typeface="Cabin"/>
                <a:ea typeface="Cabin"/>
                <a:cs typeface="Cabin"/>
                <a:sym typeface="Cabin"/>
              </a:rPr>
              <a:t> with </a:t>
            </a:r>
            <a:r>
              <a:rPr lang="en-IN" sz="1800" b="1" dirty="0">
                <a:solidFill>
                  <a:srgbClr val="002060"/>
                </a:solidFill>
                <a:latin typeface="Cabin"/>
                <a:ea typeface="Cabin"/>
                <a:cs typeface="Cabin"/>
                <a:sym typeface="Cabin"/>
              </a:rPr>
              <a:t>exemplar</a:t>
            </a:r>
            <a:r>
              <a:rPr lang="en-IN" sz="1800" dirty="0">
                <a:solidFill>
                  <a:srgbClr val="002060"/>
                </a:solidFill>
                <a:latin typeface="Cabin"/>
                <a:ea typeface="Cabin"/>
                <a:cs typeface="Cabin"/>
                <a:sym typeface="Cabin"/>
              </a:rPr>
              <a:t> OER</a:t>
            </a:r>
          </a:p>
          <a:p>
            <a:pPr marL="584200" lvl="0" indent="-457200">
              <a:buClr>
                <a:srgbClr val="002060"/>
              </a:buClr>
              <a:buSzPct val="100000"/>
              <a:buFont typeface="Arial"/>
              <a:buChar char="•"/>
            </a:pPr>
            <a:r>
              <a:rPr lang="en-IN" sz="1800" dirty="0">
                <a:solidFill>
                  <a:srgbClr val="002060"/>
                </a:solidFill>
                <a:latin typeface="Cabin"/>
                <a:ea typeface="Cabin"/>
                <a:cs typeface="Cabin"/>
                <a:sym typeface="Cabin"/>
              </a:rPr>
              <a:t>State Platforms built as an extension of National Platform </a:t>
            </a:r>
            <a:r>
              <a:rPr lang="en-IN" sz="1800" b="1" dirty="0">
                <a:solidFill>
                  <a:srgbClr val="002060"/>
                </a:solidFill>
                <a:latin typeface="Cabin"/>
                <a:ea typeface="Cabin"/>
                <a:cs typeface="Cabin"/>
                <a:sym typeface="Cabin"/>
              </a:rPr>
              <a:t>to cater to teachers directly</a:t>
            </a:r>
          </a:p>
          <a:p>
            <a:pPr>
              <a:buClr>
                <a:srgbClr val="002060"/>
              </a:buClr>
            </a:pPr>
            <a:endParaRPr lang="en-IN" sz="1800" dirty="0">
              <a:solidFill>
                <a:srgbClr val="002060"/>
              </a:solidFill>
            </a:endParaRPr>
          </a:p>
        </p:txBody>
      </p:sp>
    </p:spTree>
    <p:extLst>
      <p:ext uri="{BB962C8B-B14F-4D97-AF65-F5344CB8AC3E}">
        <p14:creationId xmlns:p14="http://schemas.microsoft.com/office/powerpoint/2010/main" val="10681886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7</a:t>
            </a:fld>
            <a:endParaRPr lang="en-IN" sz="1200" b="0" i="0" u="none" strike="noStrike" cap="none">
              <a:solidFill>
                <a:schemeClr val="lt1"/>
              </a:solidFill>
              <a:latin typeface="Cabin"/>
              <a:ea typeface="Cabin"/>
              <a:cs typeface="Cabin"/>
              <a:sym typeface="Cabin"/>
            </a:endParaRPr>
          </a:p>
        </p:txBody>
      </p:sp>
      <p:sp>
        <p:nvSpPr>
          <p:cNvPr id="164" name="Shape 164"/>
          <p:cNvSpPr txBox="1">
            <a:spLocks noGrp="1"/>
          </p:cNvSpPr>
          <p:nvPr>
            <p:ph type="body" idx="1"/>
          </p:nvPr>
        </p:nvSpPr>
        <p:spPr>
          <a:xfrm>
            <a:off x="0" y="0"/>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a:solidFill>
                  <a:schemeClr val="lt1"/>
                </a:solidFill>
                <a:latin typeface="Cabin"/>
                <a:ea typeface="Cabin"/>
                <a:cs typeface="Cabin"/>
                <a:sym typeface="Cabin"/>
              </a:rPr>
              <a:t>About NTP | Mission</a:t>
            </a:r>
          </a:p>
        </p:txBody>
      </p:sp>
      <p:pic>
        <p:nvPicPr>
          <p:cNvPr id="165" name="Shape 165"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166" name="Shape 166"/>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4" name="Rectangle 3"/>
          <p:cNvSpPr/>
          <p:nvPr/>
        </p:nvSpPr>
        <p:spPr>
          <a:xfrm>
            <a:off x="1672167" y="1276502"/>
            <a:ext cx="5799667" cy="1569660"/>
          </a:xfrm>
          <a:prstGeom prst="rect">
            <a:avLst/>
          </a:prstGeom>
        </p:spPr>
        <p:txBody>
          <a:bodyPr wrap="square">
            <a:spAutoFit/>
          </a:bodyPr>
          <a:lstStyle/>
          <a:p>
            <a:pPr algn="ctr"/>
            <a:r>
              <a:rPr lang="en-IN" sz="2400" dirty="0">
                <a:solidFill>
                  <a:srgbClr val="002060"/>
                </a:solidFill>
                <a:latin typeface="Cabin"/>
                <a:cs typeface="Cabin"/>
              </a:rPr>
              <a:t>A multi-year, multi-stakeholder initiative to improve </a:t>
            </a:r>
          </a:p>
          <a:p>
            <a:pPr algn="ctr"/>
            <a:r>
              <a:rPr lang="en-IN" sz="2400" dirty="0">
                <a:solidFill>
                  <a:srgbClr val="002060"/>
                </a:solidFill>
                <a:latin typeface="Cabin"/>
                <a:cs typeface="Cabin"/>
              </a:rPr>
              <a:t>Attitude, Skills and Knowledge </a:t>
            </a:r>
            <a:endParaRPr lang="en-IN" sz="2400" dirty="0" smtClean="0">
              <a:solidFill>
                <a:srgbClr val="002060"/>
              </a:solidFill>
              <a:latin typeface="Cabin"/>
              <a:cs typeface="Cabin"/>
            </a:endParaRPr>
          </a:p>
          <a:p>
            <a:pPr algn="ctr"/>
            <a:r>
              <a:rPr lang="en-IN" sz="2400" dirty="0" smtClean="0">
                <a:solidFill>
                  <a:srgbClr val="002060"/>
                </a:solidFill>
                <a:latin typeface="Cabin"/>
                <a:cs typeface="Cabin"/>
              </a:rPr>
              <a:t>of</a:t>
            </a:r>
            <a:endParaRPr lang="en-IN" sz="2400" dirty="0">
              <a:solidFill>
                <a:srgbClr val="002060"/>
              </a:solidFill>
              <a:latin typeface="Cabin"/>
              <a:cs typeface="Cabin"/>
            </a:endParaRPr>
          </a:p>
        </p:txBody>
      </p:sp>
      <p:grpSp>
        <p:nvGrpSpPr>
          <p:cNvPr id="18" name="Group 17"/>
          <p:cNvGrpSpPr/>
          <p:nvPr/>
        </p:nvGrpSpPr>
        <p:grpSpPr>
          <a:xfrm>
            <a:off x="3400777" y="3328788"/>
            <a:ext cx="2375897" cy="1025899"/>
            <a:chOff x="940417" y="2981657"/>
            <a:chExt cx="2172077" cy="1025899"/>
          </a:xfrm>
        </p:grpSpPr>
        <p:sp>
          <p:nvSpPr>
            <p:cNvPr id="19" name="Rounded Rectangle 18"/>
            <p:cNvSpPr/>
            <p:nvPr/>
          </p:nvSpPr>
          <p:spPr>
            <a:xfrm>
              <a:off x="949739" y="2981657"/>
              <a:ext cx="2162755" cy="1025899"/>
            </a:xfrm>
            <a:prstGeom prst="roundRect">
              <a:avLst/>
            </a:prstGeom>
            <a:solidFill>
              <a:schemeClr val="bg1"/>
            </a:solidFill>
            <a:ln w="28575">
              <a:solidFill>
                <a:srgbClr val="FF681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940417" y="3035295"/>
              <a:ext cx="2164028" cy="900246"/>
            </a:xfrm>
            <a:prstGeom prst="rect">
              <a:avLst/>
            </a:prstGeom>
            <a:noFill/>
          </p:spPr>
          <p:txBody>
            <a:bodyPr wrap="square" rtlCol="0">
              <a:spAutoFit/>
            </a:bodyPr>
            <a:lstStyle/>
            <a:p>
              <a:pPr lvl="1" algn="ctr">
                <a:lnSpc>
                  <a:spcPct val="150000"/>
                </a:lnSpc>
                <a:buClr>
                  <a:schemeClr val="dk1"/>
                </a:buClr>
                <a:buSzPct val="100000"/>
              </a:pPr>
              <a:r>
                <a:rPr lang="en-IN" sz="1800" b="1" dirty="0" smtClean="0">
                  <a:solidFill>
                    <a:srgbClr val="002060"/>
                  </a:solidFill>
                  <a:latin typeface="Cabin"/>
                  <a:ea typeface="Cabin"/>
                  <a:cs typeface="Cabin"/>
                  <a:sym typeface="Cabin"/>
                </a:rPr>
                <a:t>Student Teachers </a:t>
              </a:r>
            </a:p>
            <a:p>
              <a:pPr lvl="1" algn="ctr">
                <a:lnSpc>
                  <a:spcPct val="150000"/>
                </a:lnSpc>
                <a:buClr>
                  <a:schemeClr val="dk1"/>
                </a:buClr>
                <a:buSzPct val="100000"/>
              </a:pPr>
              <a:r>
                <a:rPr lang="en-IN" sz="1800" b="1" dirty="0" smtClean="0">
                  <a:solidFill>
                    <a:srgbClr val="002060"/>
                  </a:solidFill>
                  <a:latin typeface="Cabin"/>
                  <a:ea typeface="Cabin"/>
                  <a:cs typeface="Cabin"/>
                  <a:sym typeface="Cabin"/>
                </a:rPr>
                <a:t>in TEIs</a:t>
              </a:r>
              <a:endParaRPr lang="en-IN" sz="1800" b="1" dirty="0">
                <a:solidFill>
                  <a:srgbClr val="002060"/>
                </a:solidFill>
                <a:latin typeface="Cabin"/>
                <a:ea typeface="Cabin"/>
                <a:cs typeface="Cabin"/>
                <a:sym typeface="Cabin"/>
              </a:endParaRPr>
            </a:p>
          </p:txBody>
        </p:sp>
      </p:grpSp>
      <p:grpSp>
        <p:nvGrpSpPr>
          <p:cNvPr id="23" name="Group 22"/>
          <p:cNvGrpSpPr/>
          <p:nvPr/>
        </p:nvGrpSpPr>
        <p:grpSpPr>
          <a:xfrm>
            <a:off x="6392004" y="3328788"/>
            <a:ext cx="2404399" cy="1025899"/>
            <a:chOff x="949739" y="2981657"/>
            <a:chExt cx="2167426" cy="1025899"/>
          </a:xfrm>
        </p:grpSpPr>
        <p:sp>
          <p:nvSpPr>
            <p:cNvPr id="24" name="Rounded Rectangle 23"/>
            <p:cNvSpPr/>
            <p:nvPr/>
          </p:nvSpPr>
          <p:spPr>
            <a:xfrm>
              <a:off x="949739" y="2981657"/>
              <a:ext cx="2162755" cy="1025899"/>
            </a:xfrm>
            <a:prstGeom prst="roundRect">
              <a:avLst/>
            </a:prstGeom>
            <a:solidFill>
              <a:schemeClr val="bg1"/>
            </a:solidFill>
            <a:ln w="28575">
              <a:solidFill>
                <a:srgbClr val="FF681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p:cNvSpPr txBox="1"/>
            <p:nvPr/>
          </p:nvSpPr>
          <p:spPr>
            <a:xfrm>
              <a:off x="953137" y="3035295"/>
              <a:ext cx="2164028" cy="900246"/>
            </a:xfrm>
            <a:prstGeom prst="rect">
              <a:avLst/>
            </a:prstGeom>
            <a:noFill/>
          </p:spPr>
          <p:txBody>
            <a:bodyPr wrap="square" rtlCol="0">
              <a:spAutoFit/>
            </a:bodyPr>
            <a:lstStyle/>
            <a:p>
              <a:pPr lvl="1" algn="ctr">
                <a:lnSpc>
                  <a:spcPct val="150000"/>
                </a:lnSpc>
                <a:buClr>
                  <a:schemeClr val="dk1"/>
                </a:buClr>
                <a:buSzPct val="100000"/>
              </a:pPr>
              <a:r>
                <a:rPr lang="en-IN" sz="1800" b="1" dirty="0" smtClean="0">
                  <a:solidFill>
                    <a:srgbClr val="002060"/>
                  </a:solidFill>
                  <a:latin typeface="Cabin"/>
                  <a:ea typeface="Cabin"/>
                  <a:cs typeface="Cabin"/>
                  <a:sym typeface="Cabin"/>
                </a:rPr>
                <a:t>Teacher Educators</a:t>
              </a:r>
            </a:p>
            <a:p>
              <a:pPr lvl="1" algn="ctr">
                <a:lnSpc>
                  <a:spcPct val="150000"/>
                </a:lnSpc>
                <a:buClr>
                  <a:schemeClr val="dk1"/>
                </a:buClr>
                <a:buSzPct val="100000"/>
              </a:pPr>
              <a:r>
                <a:rPr lang="en-IN" sz="1800" b="1" dirty="0" smtClean="0">
                  <a:solidFill>
                    <a:srgbClr val="002060"/>
                  </a:solidFill>
                  <a:latin typeface="Cabin"/>
                  <a:ea typeface="Cabin"/>
                  <a:cs typeface="Cabin"/>
                  <a:sym typeface="Cabin"/>
                </a:rPr>
                <a:t>in TEIs</a:t>
              </a:r>
              <a:endParaRPr lang="en-IN" sz="1800" b="1" dirty="0">
                <a:solidFill>
                  <a:srgbClr val="002060"/>
                </a:solidFill>
                <a:latin typeface="Cabin"/>
                <a:ea typeface="Cabin"/>
                <a:cs typeface="Cabin"/>
                <a:sym typeface="Cabin"/>
              </a:endParaRPr>
            </a:p>
          </p:txBody>
        </p:sp>
      </p:grpSp>
      <p:grpSp>
        <p:nvGrpSpPr>
          <p:cNvPr id="28" name="Group 27"/>
          <p:cNvGrpSpPr/>
          <p:nvPr/>
        </p:nvGrpSpPr>
        <p:grpSpPr>
          <a:xfrm>
            <a:off x="448404" y="3328788"/>
            <a:ext cx="2404399" cy="1025899"/>
            <a:chOff x="949739" y="2981657"/>
            <a:chExt cx="2167426" cy="1025899"/>
          </a:xfrm>
        </p:grpSpPr>
        <p:sp>
          <p:nvSpPr>
            <p:cNvPr id="29" name="Rounded Rectangle 28"/>
            <p:cNvSpPr/>
            <p:nvPr/>
          </p:nvSpPr>
          <p:spPr>
            <a:xfrm>
              <a:off x="949739" y="2981657"/>
              <a:ext cx="2162755" cy="1025899"/>
            </a:xfrm>
            <a:prstGeom prst="roundRect">
              <a:avLst/>
            </a:prstGeom>
            <a:solidFill>
              <a:schemeClr val="bg1"/>
            </a:solidFill>
            <a:ln w="28575">
              <a:solidFill>
                <a:srgbClr val="FF681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953137" y="3035295"/>
              <a:ext cx="2164028" cy="900246"/>
            </a:xfrm>
            <a:prstGeom prst="rect">
              <a:avLst/>
            </a:prstGeom>
            <a:noFill/>
          </p:spPr>
          <p:txBody>
            <a:bodyPr wrap="square" rtlCol="0">
              <a:spAutoFit/>
            </a:bodyPr>
            <a:lstStyle/>
            <a:p>
              <a:pPr lvl="1" algn="ctr">
                <a:lnSpc>
                  <a:spcPct val="150000"/>
                </a:lnSpc>
                <a:buClr>
                  <a:schemeClr val="dk1"/>
                </a:buClr>
                <a:buSzPct val="100000"/>
              </a:pPr>
              <a:r>
                <a:rPr lang="en-IN" sz="1800" b="1" dirty="0" smtClean="0">
                  <a:solidFill>
                    <a:srgbClr val="002060"/>
                  </a:solidFill>
                  <a:latin typeface="Cabin"/>
                  <a:ea typeface="Cabin"/>
                  <a:cs typeface="Cabin"/>
                  <a:sym typeface="Cabin"/>
                </a:rPr>
                <a:t>Teachers</a:t>
              </a:r>
              <a:endParaRPr lang="en-IN" sz="1800" b="1" dirty="0" smtClean="0">
                <a:solidFill>
                  <a:srgbClr val="002060"/>
                </a:solidFill>
                <a:latin typeface="Cabin"/>
                <a:ea typeface="Cabin"/>
                <a:cs typeface="Cabin"/>
                <a:sym typeface="Cabin"/>
              </a:endParaRPr>
            </a:p>
            <a:p>
              <a:pPr lvl="1" algn="ctr">
                <a:lnSpc>
                  <a:spcPct val="150000"/>
                </a:lnSpc>
                <a:buClr>
                  <a:schemeClr val="dk1"/>
                </a:buClr>
                <a:buSzPct val="100000"/>
              </a:pPr>
              <a:r>
                <a:rPr lang="en-IN" sz="1800" b="1" dirty="0" smtClean="0">
                  <a:solidFill>
                    <a:srgbClr val="002060"/>
                  </a:solidFill>
                  <a:latin typeface="Cabin"/>
                  <a:ea typeface="Cabin"/>
                  <a:cs typeface="Cabin"/>
                  <a:sym typeface="Cabin"/>
                </a:rPr>
                <a:t>in schools</a:t>
              </a:r>
              <a:endParaRPr lang="en-IN" sz="1800" b="1" dirty="0">
                <a:solidFill>
                  <a:srgbClr val="002060"/>
                </a:solidFill>
                <a:latin typeface="Cabin"/>
                <a:ea typeface="Cabin"/>
                <a:cs typeface="Cabin"/>
                <a:sym typeface="Cabin"/>
              </a:endParaRPr>
            </a:p>
          </p:txBody>
        </p:sp>
      </p:grpSp>
    </p:spTree>
    <p:extLst>
      <p:ext uri="{BB962C8B-B14F-4D97-AF65-F5344CB8AC3E}">
        <p14:creationId xmlns:p14="http://schemas.microsoft.com/office/powerpoint/2010/main" val="19703323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IN" sz="1200" b="0" i="0" u="none" strike="noStrike" cap="none">
                <a:solidFill>
                  <a:schemeClr val="lt1"/>
                </a:solidFill>
                <a:latin typeface="Cabin"/>
                <a:ea typeface="Cabin"/>
                <a:cs typeface="Cabin"/>
                <a:sym typeface="Cabin"/>
              </a:rPr>
              <a:t>Slide: </a:t>
            </a:r>
            <a:fld id="{00000000-1234-1234-1234-123412341234}" type="slidenum">
              <a:rPr lang="en-IN" sz="1200" b="0" i="0" u="none" strike="noStrike" cap="none">
                <a:solidFill>
                  <a:schemeClr val="lt1"/>
                </a:solidFill>
                <a:latin typeface="Cabin"/>
                <a:ea typeface="Cabin"/>
                <a:cs typeface="Cabin"/>
                <a:sym typeface="Cabin"/>
              </a:rPr>
              <a:t>8</a:t>
            </a:fld>
            <a:endParaRPr lang="en-IN" sz="1200" b="0" i="0" u="none" strike="noStrike" cap="none">
              <a:solidFill>
                <a:schemeClr val="lt1"/>
              </a:solidFill>
              <a:latin typeface="Cabin"/>
              <a:ea typeface="Cabin"/>
              <a:cs typeface="Cabin"/>
              <a:sym typeface="Cabin"/>
            </a:endParaRPr>
          </a:p>
        </p:txBody>
      </p:sp>
      <p:sp>
        <p:nvSpPr>
          <p:cNvPr id="175" name="Shape 175"/>
          <p:cNvSpPr txBox="1">
            <a:spLocks noGrp="1"/>
          </p:cNvSpPr>
          <p:nvPr>
            <p:ph type="body" idx="1"/>
          </p:nvPr>
        </p:nvSpPr>
        <p:spPr>
          <a:xfrm>
            <a:off x="0" y="0"/>
            <a:ext cx="9144000" cy="627063"/>
          </a:xfrm>
          <a:prstGeom prst="rect">
            <a:avLst/>
          </a:prstGeom>
          <a:solidFill>
            <a:srgbClr val="002060"/>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dirty="0">
                <a:solidFill>
                  <a:schemeClr val="lt1"/>
                </a:solidFill>
                <a:latin typeface="Cabin"/>
                <a:ea typeface="Cabin"/>
                <a:cs typeface="Cabin"/>
                <a:sym typeface="Cabin"/>
              </a:rPr>
              <a:t>About NTP | Content in </a:t>
            </a:r>
            <a:r>
              <a:rPr lang="en-IN" sz="2000" b="1" i="0" u="none" strike="noStrike" cap="none" dirty="0" smtClean="0">
                <a:solidFill>
                  <a:schemeClr val="lt1"/>
                </a:solidFill>
                <a:latin typeface="Cabin"/>
                <a:ea typeface="Cabin"/>
                <a:cs typeface="Cabin"/>
                <a:sym typeface="Cabin"/>
              </a:rPr>
              <a:t>Phase 1 </a:t>
            </a:r>
            <a:endParaRPr lang="en-IN" sz="2000" b="1" i="0" u="none" strike="noStrike" cap="none" dirty="0">
              <a:solidFill>
                <a:schemeClr val="lt1"/>
              </a:solidFill>
              <a:latin typeface="Cabin"/>
              <a:ea typeface="Cabin"/>
              <a:cs typeface="Cabin"/>
              <a:sym typeface="Cabin"/>
            </a:endParaRPr>
          </a:p>
        </p:txBody>
      </p:sp>
      <p:pic>
        <p:nvPicPr>
          <p:cNvPr id="176" name="Shape 176" descr="ncte_logo.png"/>
          <p:cNvPicPr preferRelativeResize="0"/>
          <p:nvPr/>
        </p:nvPicPr>
        <p:blipFill rotWithShape="1">
          <a:blip r:embed="rId3">
            <a:alphaModFix/>
          </a:blip>
          <a:srcRect/>
          <a:stretch/>
        </p:blipFill>
        <p:spPr>
          <a:xfrm>
            <a:off x="4286749" y="6268000"/>
            <a:ext cx="570499" cy="573575"/>
          </a:xfrm>
          <a:prstGeom prst="rect">
            <a:avLst/>
          </a:prstGeom>
          <a:noFill/>
          <a:ln>
            <a:noFill/>
          </a:ln>
        </p:spPr>
      </p:pic>
      <p:sp>
        <p:nvSpPr>
          <p:cNvPr id="177" name="Shape 177"/>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178" name="Shape 178"/>
          <p:cNvSpPr txBox="1"/>
          <p:nvPr/>
        </p:nvSpPr>
        <p:spPr>
          <a:xfrm>
            <a:off x="649901" y="1783175"/>
            <a:ext cx="3318350" cy="3924810"/>
          </a:xfrm>
          <a:prstGeom prst="rect">
            <a:avLst/>
          </a:prstGeom>
          <a:solidFill>
            <a:schemeClr val="lt1"/>
          </a:solidFill>
          <a:ln w="38100" cap="flat" cmpd="sng">
            <a:solidFill>
              <a:srgbClr val="FF681D"/>
            </a:solidFill>
            <a:prstDash val="sysDash"/>
            <a:round/>
            <a:headEnd type="none" w="med" len="med"/>
            <a:tailEnd type="none" w="med" len="med"/>
          </a:ln>
        </p:spPr>
        <p:txBody>
          <a:bodyPr lIns="91425" tIns="45700" rIns="91425" bIns="45700" anchor="ctr" anchorCtr="0">
            <a:noAutofit/>
          </a:bodyPr>
          <a:lstStyle/>
          <a:p>
            <a:pPr marL="285750" marR="0" lvl="1" indent="-285750" algn="l" rtl="0">
              <a:lnSpc>
                <a:spcPct val="150000"/>
              </a:lnSpc>
              <a:spcBef>
                <a:spcPts val="0"/>
              </a:spcBef>
              <a:spcAft>
                <a:spcPts val="0"/>
              </a:spcAft>
              <a:buClr>
                <a:schemeClr val="bg2"/>
              </a:buClr>
              <a:buSzPct val="105000"/>
              <a:buFont typeface="Arial" panose="020B0604020202020204" pitchFamily="34" charset="0"/>
              <a:buChar char="•"/>
            </a:pPr>
            <a:r>
              <a:rPr lang="en-IN" sz="1800" b="0" i="0" u="none" strike="noStrike" cap="none" dirty="0" smtClean="0">
                <a:solidFill>
                  <a:srgbClr val="002060"/>
                </a:solidFill>
                <a:latin typeface="Cabin"/>
                <a:ea typeface="Cabin"/>
                <a:cs typeface="Cabin"/>
                <a:sym typeface="Cabin"/>
              </a:rPr>
              <a:t>Types of content:</a:t>
            </a:r>
          </a:p>
          <a:p>
            <a:pPr marL="685800" marR="0" lvl="2" indent="-342900" algn="l" rtl="0">
              <a:lnSpc>
                <a:spcPct val="150000"/>
              </a:lnSpc>
              <a:spcBef>
                <a:spcPts val="0"/>
              </a:spcBef>
              <a:spcAft>
                <a:spcPts val="0"/>
              </a:spcAft>
              <a:buClr>
                <a:schemeClr val="bg2"/>
              </a:buClr>
              <a:buSzPct val="105000"/>
              <a:buFont typeface="Wingdings" panose="05000000000000000000" pitchFamily="2" charset="2"/>
              <a:buChar char="§"/>
            </a:pPr>
            <a:r>
              <a:rPr lang="en-IN" sz="1600" b="0" i="0" u="none" strike="noStrike" cap="none" dirty="0" smtClean="0">
                <a:solidFill>
                  <a:srgbClr val="002060"/>
                </a:solidFill>
                <a:latin typeface="Cabin"/>
                <a:ea typeface="Cabin"/>
                <a:cs typeface="Cabin"/>
                <a:sym typeface="Cabin"/>
              </a:rPr>
              <a:t>Planning </a:t>
            </a:r>
            <a:r>
              <a:rPr lang="en-IN" sz="1600" b="0" i="0" u="none" strike="noStrike" cap="none" dirty="0">
                <a:solidFill>
                  <a:srgbClr val="002060"/>
                </a:solidFill>
                <a:latin typeface="Cabin"/>
                <a:ea typeface="Cabin"/>
                <a:cs typeface="Cabin"/>
                <a:sym typeface="Cabin"/>
              </a:rPr>
              <a:t>and </a:t>
            </a:r>
            <a:r>
              <a:rPr lang="en-IN" sz="1600" b="0" i="0" u="none" strike="noStrike" cap="none" dirty="0" smtClean="0">
                <a:solidFill>
                  <a:srgbClr val="002060"/>
                </a:solidFill>
                <a:latin typeface="Cabin"/>
                <a:ea typeface="Cabin"/>
                <a:cs typeface="Cabin"/>
                <a:sym typeface="Cabin"/>
              </a:rPr>
              <a:t>classroom reference </a:t>
            </a:r>
            <a:r>
              <a:rPr lang="en-IN" sz="1600" b="0" i="0" u="none" strike="noStrike" cap="none" dirty="0">
                <a:solidFill>
                  <a:srgbClr val="002060"/>
                </a:solidFill>
                <a:latin typeface="Cabin"/>
                <a:ea typeface="Cabin"/>
                <a:cs typeface="Cabin"/>
                <a:sym typeface="Cabin"/>
              </a:rPr>
              <a:t>content</a:t>
            </a:r>
          </a:p>
          <a:p>
            <a:pPr marL="685800" marR="0" lvl="2" indent="-342900" algn="l" rtl="0">
              <a:lnSpc>
                <a:spcPct val="150000"/>
              </a:lnSpc>
              <a:spcBef>
                <a:spcPts val="0"/>
              </a:spcBef>
              <a:spcAft>
                <a:spcPts val="0"/>
              </a:spcAft>
              <a:buClr>
                <a:schemeClr val="bg2"/>
              </a:buClr>
              <a:buSzPct val="105000"/>
              <a:buFont typeface="Wingdings" panose="05000000000000000000" pitchFamily="2" charset="2"/>
              <a:buChar char="§"/>
            </a:pPr>
            <a:r>
              <a:rPr lang="en-IN" sz="1600" b="0" i="0" u="none" strike="noStrike" cap="none" dirty="0">
                <a:solidFill>
                  <a:srgbClr val="002060"/>
                </a:solidFill>
                <a:latin typeface="Cabin"/>
                <a:ea typeface="Cabin"/>
                <a:cs typeface="Cabin"/>
                <a:sym typeface="Cabin"/>
              </a:rPr>
              <a:t>Student assignments and assessments</a:t>
            </a:r>
          </a:p>
          <a:p>
            <a:pPr marL="285750" marR="0" lvl="1" indent="-285750" algn="l" rtl="0">
              <a:lnSpc>
                <a:spcPct val="150000"/>
              </a:lnSpc>
              <a:spcBef>
                <a:spcPts val="0"/>
              </a:spcBef>
              <a:spcAft>
                <a:spcPts val="0"/>
              </a:spcAft>
              <a:buClr>
                <a:schemeClr val="bg2"/>
              </a:buClr>
              <a:buSzPct val="105000"/>
              <a:buFont typeface="Arial"/>
              <a:buChar char="•"/>
            </a:pPr>
            <a:r>
              <a:rPr lang="en-IN" sz="1800" b="0" i="0" u="none" strike="noStrike" cap="none" dirty="0">
                <a:solidFill>
                  <a:srgbClr val="002060"/>
                </a:solidFill>
                <a:latin typeface="Cabin"/>
                <a:ea typeface="Cabin"/>
                <a:cs typeface="Cabin"/>
                <a:sym typeface="Cabin"/>
              </a:rPr>
              <a:t>Openly licensed content </a:t>
            </a:r>
          </a:p>
          <a:p>
            <a:pPr marL="285750" marR="0" lvl="1" indent="-285750" algn="l" rtl="0">
              <a:lnSpc>
                <a:spcPct val="150000"/>
              </a:lnSpc>
              <a:spcBef>
                <a:spcPts val="0"/>
              </a:spcBef>
              <a:spcAft>
                <a:spcPts val="0"/>
              </a:spcAft>
              <a:buClr>
                <a:schemeClr val="bg2"/>
              </a:buClr>
              <a:buSzPct val="105000"/>
              <a:buFont typeface="Arial"/>
              <a:buChar char="•"/>
            </a:pPr>
            <a:r>
              <a:rPr lang="en-IN" sz="1800" b="0" i="0" u="none" strike="noStrike" cap="none" dirty="0">
                <a:solidFill>
                  <a:srgbClr val="002060"/>
                </a:solidFill>
                <a:latin typeface="Cabin"/>
                <a:ea typeface="Cabin"/>
                <a:cs typeface="Cabin"/>
                <a:sym typeface="Cabin"/>
              </a:rPr>
              <a:t>Tagged by learning </a:t>
            </a:r>
            <a:r>
              <a:rPr lang="en-IN" sz="1800" b="0" i="0" u="none" strike="noStrike" cap="none" dirty="0" smtClean="0">
                <a:solidFill>
                  <a:srgbClr val="002060"/>
                </a:solidFill>
                <a:latin typeface="Cabin"/>
                <a:ea typeface="Cabin"/>
                <a:cs typeface="Cabin"/>
                <a:sym typeface="Cabin"/>
              </a:rPr>
              <a:t>indicators, curriculum etc</a:t>
            </a:r>
            <a:endParaRPr sz="1800" b="0" i="0" u="none" strike="noStrike" cap="none" dirty="0">
              <a:solidFill>
                <a:srgbClr val="002060"/>
              </a:solidFill>
              <a:latin typeface="Cabin"/>
              <a:ea typeface="Cabin"/>
              <a:cs typeface="Cabin"/>
              <a:sym typeface="Cabin"/>
            </a:endParaRPr>
          </a:p>
        </p:txBody>
      </p:sp>
      <p:sp>
        <p:nvSpPr>
          <p:cNvPr id="3" name="Rectangle 2"/>
          <p:cNvSpPr/>
          <p:nvPr/>
        </p:nvSpPr>
        <p:spPr>
          <a:xfrm>
            <a:off x="4884625" y="1783175"/>
            <a:ext cx="3757362" cy="3985706"/>
          </a:xfrm>
          <a:prstGeom prst="rect">
            <a:avLst/>
          </a:prstGeom>
          <a:ln w="38100">
            <a:solidFill>
              <a:srgbClr val="FF681D"/>
            </a:solidFill>
            <a:prstDash val="sysDash"/>
          </a:ln>
        </p:spPr>
        <p:txBody>
          <a:bodyPr wrap="square">
            <a:spAutoFit/>
          </a:bodyPr>
          <a:lstStyle/>
          <a:p>
            <a:pPr lvl="1">
              <a:buClr>
                <a:schemeClr val="dk1"/>
              </a:buClr>
              <a:buSzPct val="100000"/>
            </a:pPr>
            <a:endParaRPr lang="en-IN" sz="1900" dirty="0" smtClean="0">
              <a:solidFill>
                <a:schemeClr val="dk1"/>
              </a:solidFill>
              <a:latin typeface="Cabin"/>
              <a:ea typeface="Cabin"/>
              <a:cs typeface="Cabin"/>
              <a:sym typeface="Cabin"/>
            </a:endParaRPr>
          </a:p>
          <a:p>
            <a:pPr marL="285750" lvl="1" indent="-285750">
              <a:lnSpc>
                <a:spcPct val="150000"/>
              </a:lnSpc>
              <a:buClr>
                <a:schemeClr val="bg2"/>
              </a:buClr>
              <a:buSzPct val="105000"/>
              <a:buFont typeface="Arial"/>
              <a:buChar char="•"/>
            </a:pPr>
            <a:r>
              <a:rPr lang="en-IN" sz="1800" dirty="0" smtClean="0">
                <a:solidFill>
                  <a:schemeClr val="bg2"/>
                </a:solidFill>
                <a:latin typeface="Cabin"/>
                <a:ea typeface="Cabin"/>
                <a:cs typeface="Cabin"/>
                <a:sym typeface="Cabin"/>
              </a:rPr>
              <a:t>Types </a:t>
            </a:r>
            <a:r>
              <a:rPr lang="en-IN" sz="1800" dirty="0">
                <a:solidFill>
                  <a:schemeClr val="bg2"/>
                </a:solidFill>
                <a:latin typeface="Cabin"/>
                <a:ea typeface="Cabin"/>
                <a:cs typeface="Cabin"/>
                <a:sym typeface="Cabin"/>
              </a:rPr>
              <a:t>of content:</a:t>
            </a:r>
          </a:p>
          <a:p>
            <a:pPr marL="685800" lvl="2" indent="-342900">
              <a:lnSpc>
                <a:spcPct val="150000"/>
              </a:lnSpc>
              <a:buClr>
                <a:schemeClr val="bg2"/>
              </a:buClr>
              <a:buSzPct val="105000"/>
              <a:buFont typeface="Wingdings" panose="05000000000000000000" pitchFamily="2" charset="2"/>
              <a:buChar char="§"/>
            </a:pPr>
            <a:r>
              <a:rPr lang="en-IN" sz="1600" dirty="0">
                <a:solidFill>
                  <a:schemeClr val="bg2"/>
                </a:solidFill>
                <a:latin typeface="Cabin"/>
                <a:ea typeface="Cabin"/>
                <a:cs typeface="Cabin"/>
                <a:sym typeface="Cabin"/>
              </a:rPr>
              <a:t>TET prep/certification</a:t>
            </a:r>
          </a:p>
          <a:p>
            <a:pPr marL="685800" lvl="2" indent="-342900">
              <a:lnSpc>
                <a:spcPct val="150000"/>
              </a:lnSpc>
              <a:buClr>
                <a:schemeClr val="bg2"/>
              </a:buClr>
              <a:buSzPct val="105000"/>
              <a:buFont typeface="Wingdings" panose="05000000000000000000" pitchFamily="2" charset="2"/>
              <a:buChar char="§"/>
            </a:pPr>
            <a:r>
              <a:rPr lang="en-IN" sz="1600" dirty="0">
                <a:solidFill>
                  <a:schemeClr val="bg2"/>
                </a:solidFill>
                <a:latin typeface="Cabin"/>
                <a:ea typeface="Cabin"/>
                <a:cs typeface="Cabin"/>
                <a:sym typeface="Cabin"/>
              </a:rPr>
              <a:t>Refresher training/recertification</a:t>
            </a:r>
          </a:p>
          <a:p>
            <a:pPr marL="685800" lvl="2" indent="-342900">
              <a:lnSpc>
                <a:spcPct val="150000"/>
              </a:lnSpc>
              <a:buClr>
                <a:schemeClr val="bg2"/>
              </a:buClr>
              <a:buSzPct val="105000"/>
              <a:buFont typeface="Wingdings" panose="05000000000000000000" pitchFamily="2" charset="2"/>
              <a:buChar char="§"/>
            </a:pPr>
            <a:r>
              <a:rPr lang="en-IN" sz="1600" dirty="0">
                <a:solidFill>
                  <a:schemeClr val="bg2"/>
                </a:solidFill>
                <a:latin typeface="Cabin"/>
                <a:ea typeface="Cabin"/>
                <a:cs typeface="Cabin"/>
                <a:sym typeface="Cabin"/>
              </a:rPr>
              <a:t>PD for career progression</a:t>
            </a:r>
          </a:p>
          <a:p>
            <a:pPr marL="285750" lvl="1" indent="-285750">
              <a:lnSpc>
                <a:spcPct val="150000"/>
              </a:lnSpc>
              <a:buClr>
                <a:schemeClr val="bg2"/>
              </a:buClr>
              <a:buSzPct val="105000"/>
              <a:buFont typeface="Arial"/>
              <a:buChar char="•"/>
            </a:pPr>
            <a:r>
              <a:rPr lang="en-IN" sz="1800" dirty="0">
                <a:solidFill>
                  <a:schemeClr val="bg2"/>
                </a:solidFill>
                <a:latin typeface="Cabin"/>
                <a:ea typeface="Cabin"/>
                <a:cs typeface="Cabin"/>
                <a:sym typeface="Cabin"/>
              </a:rPr>
              <a:t>Bite-sized resources and Courses</a:t>
            </a:r>
          </a:p>
          <a:p>
            <a:pPr marL="285750" lvl="1" indent="-285750">
              <a:lnSpc>
                <a:spcPct val="150000"/>
              </a:lnSpc>
              <a:buClr>
                <a:schemeClr val="bg2"/>
              </a:buClr>
              <a:buSzPct val="105000"/>
              <a:buFont typeface="Arial"/>
              <a:buChar char="•"/>
            </a:pPr>
            <a:r>
              <a:rPr lang="en-IN" sz="1800" dirty="0">
                <a:solidFill>
                  <a:schemeClr val="bg2"/>
                </a:solidFill>
                <a:latin typeface="Cabin"/>
                <a:ea typeface="Cabin"/>
                <a:cs typeface="Cabin"/>
                <a:sym typeface="Cabin"/>
              </a:rPr>
              <a:t>Openly </a:t>
            </a:r>
            <a:r>
              <a:rPr lang="en-IN" sz="1800" dirty="0" smtClean="0">
                <a:solidFill>
                  <a:schemeClr val="bg2"/>
                </a:solidFill>
                <a:latin typeface="Cabin"/>
                <a:ea typeface="Cabin"/>
                <a:cs typeface="Cabin"/>
                <a:sym typeface="Cabin"/>
              </a:rPr>
              <a:t>licensed</a:t>
            </a:r>
            <a:endParaRPr lang="en-IN" sz="1800" dirty="0">
              <a:solidFill>
                <a:schemeClr val="bg2"/>
              </a:solidFill>
              <a:latin typeface="Cabin"/>
              <a:ea typeface="Cabin"/>
              <a:cs typeface="Cabin"/>
              <a:sym typeface="Cabin"/>
            </a:endParaRPr>
          </a:p>
          <a:p>
            <a:pPr marL="285750" lvl="1" indent="-285750">
              <a:lnSpc>
                <a:spcPct val="150000"/>
              </a:lnSpc>
              <a:buClr>
                <a:schemeClr val="bg2"/>
              </a:buClr>
              <a:buSzPct val="105000"/>
              <a:buFont typeface="Arial"/>
              <a:buChar char="•"/>
            </a:pPr>
            <a:r>
              <a:rPr lang="en-IN" sz="1800" dirty="0">
                <a:solidFill>
                  <a:schemeClr val="bg2"/>
                </a:solidFill>
                <a:latin typeface="Cabin"/>
                <a:ea typeface="Cabin"/>
                <a:cs typeface="Cabin"/>
                <a:sym typeface="Cabin"/>
              </a:rPr>
              <a:t>Tagged by teacher competencies </a:t>
            </a:r>
          </a:p>
        </p:txBody>
      </p:sp>
      <p:sp>
        <p:nvSpPr>
          <p:cNvPr id="9" name="Rectangle 8"/>
          <p:cNvSpPr/>
          <p:nvPr/>
        </p:nvSpPr>
        <p:spPr>
          <a:xfrm>
            <a:off x="910689" y="1388037"/>
            <a:ext cx="2796773" cy="584775"/>
          </a:xfrm>
          <a:prstGeom prst="rect">
            <a:avLst/>
          </a:prstGeom>
          <a:solidFill>
            <a:srgbClr val="002060"/>
          </a:solidFill>
        </p:spPr>
        <p:txBody>
          <a:bodyPr wrap="square">
            <a:spAutoFit/>
          </a:bodyPr>
          <a:lstStyle/>
          <a:p>
            <a:pPr lvl="1" algn="ctr">
              <a:buClr>
                <a:schemeClr val="dk1"/>
              </a:buClr>
              <a:buSzPct val="25000"/>
            </a:pPr>
            <a:r>
              <a:rPr lang="en-IN" sz="1600" b="1" dirty="0">
                <a:solidFill>
                  <a:schemeClr val="bg1"/>
                </a:solidFill>
                <a:latin typeface="Cabin"/>
                <a:ea typeface="Cabin"/>
                <a:cs typeface="Cabin"/>
                <a:sym typeface="Cabin"/>
              </a:rPr>
              <a:t>Curricular-linked </a:t>
            </a:r>
            <a:r>
              <a:rPr lang="en-IN" sz="1600" b="1" dirty="0" smtClean="0">
                <a:solidFill>
                  <a:schemeClr val="bg1"/>
                </a:solidFill>
                <a:latin typeface="Cabin"/>
                <a:ea typeface="Cabin"/>
                <a:cs typeface="Cabin"/>
                <a:sym typeface="Cabin"/>
              </a:rPr>
              <a:t>Teaching </a:t>
            </a:r>
            <a:r>
              <a:rPr lang="en-IN" sz="1600" b="1" dirty="0">
                <a:solidFill>
                  <a:schemeClr val="bg1"/>
                </a:solidFill>
                <a:latin typeface="Cabin"/>
                <a:ea typeface="Cabin"/>
                <a:cs typeface="Cabin"/>
                <a:sym typeface="Cabin"/>
              </a:rPr>
              <a:t>Content</a:t>
            </a:r>
          </a:p>
        </p:txBody>
      </p:sp>
      <p:sp>
        <p:nvSpPr>
          <p:cNvPr id="2" name="Rectangle 1"/>
          <p:cNvSpPr/>
          <p:nvPr/>
        </p:nvSpPr>
        <p:spPr>
          <a:xfrm>
            <a:off x="5291904" y="1388036"/>
            <a:ext cx="3157560" cy="584775"/>
          </a:xfrm>
          <a:prstGeom prst="rect">
            <a:avLst/>
          </a:prstGeom>
          <a:solidFill>
            <a:srgbClr val="002060"/>
          </a:solidFill>
          <a:effectLst/>
        </p:spPr>
        <p:txBody>
          <a:bodyPr wrap="square">
            <a:spAutoFit/>
          </a:bodyPr>
          <a:lstStyle/>
          <a:p>
            <a:pPr algn="ctr"/>
            <a:r>
              <a:rPr lang="en-IN" sz="1600" b="1" dirty="0">
                <a:solidFill>
                  <a:schemeClr val="bg1"/>
                </a:solidFill>
                <a:latin typeface="Cabin"/>
                <a:ea typeface="Cabin"/>
                <a:cs typeface="Cabin"/>
                <a:sym typeface="Cabin"/>
              </a:rPr>
              <a:t>Competency-aligned Teacher Development Content</a:t>
            </a:r>
            <a:endParaRPr lang="en-IN" sz="16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sldNum" idx="12"/>
          </p:nvPr>
        </p:nvSpPr>
        <p:spPr>
          <a:xfrm>
            <a:off x="8106771" y="6372226"/>
            <a:ext cx="898582" cy="36512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IN" sz="1200" b="0" i="0" u="none" strike="noStrike" cap="none">
                <a:solidFill>
                  <a:schemeClr val="lt1"/>
                </a:solidFill>
                <a:latin typeface="Calibri"/>
                <a:ea typeface="Calibri"/>
                <a:cs typeface="Calibri"/>
                <a:sym typeface="Calibri"/>
              </a:rPr>
              <a:t>Slide: </a:t>
            </a:r>
            <a:fld id="{00000000-1234-1234-1234-123412341234}" type="slidenum">
              <a:rPr lang="en-IN" sz="1200" b="0" i="0" u="none" strike="noStrike" cap="none">
                <a:solidFill>
                  <a:schemeClr val="lt1"/>
                </a:solidFill>
                <a:latin typeface="Calibri"/>
                <a:ea typeface="Calibri"/>
                <a:cs typeface="Calibri"/>
                <a:sym typeface="Calibri"/>
              </a:rPr>
              <a:t>9</a:t>
            </a:fld>
            <a:endParaRPr lang="en-IN" sz="1200" b="0" i="0" u="none" strike="noStrike" cap="none">
              <a:solidFill>
                <a:schemeClr val="lt1"/>
              </a:solidFill>
              <a:latin typeface="Calibri"/>
              <a:ea typeface="Calibri"/>
              <a:cs typeface="Calibri"/>
              <a:sym typeface="Calibri"/>
            </a:endParaRPr>
          </a:p>
        </p:txBody>
      </p:sp>
      <p:sp>
        <p:nvSpPr>
          <p:cNvPr id="194" name="Shape 194"/>
          <p:cNvSpPr txBox="1">
            <a:spLocks noGrp="1"/>
          </p:cNvSpPr>
          <p:nvPr>
            <p:ph type="body" idx="1"/>
          </p:nvPr>
        </p:nvSpPr>
        <p:spPr>
          <a:xfrm>
            <a:off x="0" y="-33594"/>
            <a:ext cx="9144000" cy="627063"/>
          </a:xfrm>
          <a:prstGeom prst="rect">
            <a:avLst/>
          </a:prstGeom>
          <a:solidFill>
            <a:srgbClr val="17365D"/>
          </a:solidFill>
          <a:ln>
            <a:noFill/>
          </a:ln>
        </p:spPr>
        <p:txBody>
          <a:bodyPr lIns="91425" tIns="45700" rIns="91425" bIns="45700" anchor="ctr" anchorCtr="0">
            <a:noAutofit/>
          </a:bodyPr>
          <a:lstStyle/>
          <a:p>
            <a:pPr marL="82154" marR="0" lvl="0" indent="-5953" algn="l" rtl="0">
              <a:lnSpc>
                <a:spcPct val="90000"/>
              </a:lnSpc>
              <a:spcBef>
                <a:spcPts val="0"/>
              </a:spcBef>
              <a:spcAft>
                <a:spcPts val="0"/>
              </a:spcAft>
              <a:buClr>
                <a:schemeClr val="lt1"/>
              </a:buClr>
              <a:buSzPct val="25000"/>
              <a:buFont typeface="Arial"/>
              <a:buNone/>
            </a:pPr>
            <a:r>
              <a:rPr lang="en-IN" sz="2000" b="1" i="0" u="none" strike="noStrike" cap="none">
                <a:solidFill>
                  <a:schemeClr val="lt1"/>
                </a:solidFill>
                <a:latin typeface="Cabin"/>
                <a:ea typeface="Cabin"/>
                <a:cs typeface="Cabin"/>
                <a:sym typeface="Cabin"/>
              </a:rPr>
              <a:t>About NTP | Key Features</a:t>
            </a:r>
          </a:p>
        </p:txBody>
      </p:sp>
      <p:pic>
        <p:nvPicPr>
          <p:cNvPr id="213" name="Shape 213" descr="ncte_logo.png"/>
          <p:cNvPicPr preferRelativeResize="0"/>
          <p:nvPr/>
        </p:nvPicPr>
        <p:blipFill rotWithShape="1">
          <a:blip r:embed="rId3">
            <a:alphaModFix/>
          </a:blip>
          <a:srcRect/>
          <a:stretch/>
        </p:blipFill>
        <p:spPr>
          <a:xfrm>
            <a:off x="4286750" y="6268000"/>
            <a:ext cx="570499" cy="573575"/>
          </a:xfrm>
          <a:prstGeom prst="rect">
            <a:avLst/>
          </a:prstGeom>
          <a:noFill/>
          <a:ln>
            <a:noFill/>
          </a:ln>
        </p:spPr>
      </p:pic>
      <p:sp>
        <p:nvSpPr>
          <p:cNvPr id="214" name="Shape 214"/>
          <p:cNvSpPr txBox="1"/>
          <p:nvPr/>
        </p:nvSpPr>
        <p:spPr>
          <a:xfrm>
            <a:off x="4884625" y="6369550"/>
            <a:ext cx="3018599" cy="338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IN" sz="1100" b="0" i="0" u="none" strike="noStrike" cap="none">
                <a:solidFill>
                  <a:srgbClr val="FFFFFF"/>
                </a:solidFill>
                <a:latin typeface="Arial"/>
                <a:ea typeface="Arial"/>
                <a:cs typeface="Arial"/>
                <a:sym typeface="Arial"/>
              </a:rPr>
              <a:t>| National Council for Teacher Education</a:t>
            </a:r>
          </a:p>
        </p:txBody>
      </p:sp>
      <p:sp>
        <p:nvSpPr>
          <p:cNvPr id="2" name="Rectangle 1"/>
          <p:cNvSpPr/>
          <p:nvPr/>
        </p:nvSpPr>
        <p:spPr>
          <a:xfrm>
            <a:off x="853375" y="721380"/>
            <a:ext cx="2194624" cy="595035"/>
          </a:xfrm>
          <a:prstGeom prst="rect">
            <a:avLst/>
          </a:prstGeom>
          <a:noFill/>
        </p:spPr>
        <p:txBody>
          <a:bodyPr wrap="square">
            <a:spAutoFit/>
          </a:bodyPr>
          <a:lstStyle/>
          <a:p>
            <a:pPr lvl="0" algn="ctr">
              <a:lnSpc>
                <a:spcPct val="90000"/>
              </a:lnSpc>
              <a:buClr>
                <a:schemeClr val="lt1"/>
              </a:buClr>
              <a:buSzPct val="25000"/>
            </a:pPr>
            <a:r>
              <a:rPr lang="en-IN" sz="1600" b="1" dirty="0">
                <a:solidFill>
                  <a:srgbClr val="FF681D"/>
                </a:solidFill>
                <a:latin typeface="Cabin"/>
                <a:ea typeface="Cabin"/>
                <a:cs typeface="Cabin"/>
                <a:sym typeface="Cabin"/>
              </a:rPr>
              <a:t>Content</a:t>
            </a:r>
            <a:r>
              <a:rPr lang="en-IN" sz="2000" b="1" dirty="0">
                <a:solidFill>
                  <a:srgbClr val="FF681D"/>
                </a:solidFill>
                <a:latin typeface="Cabin"/>
                <a:ea typeface="Cabin"/>
                <a:cs typeface="Cabin"/>
                <a:sym typeface="Cabin"/>
              </a:rPr>
              <a:t> </a:t>
            </a:r>
            <a:r>
              <a:rPr lang="en-IN" sz="1600" b="1" dirty="0" smtClean="0">
                <a:solidFill>
                  <a:srgbClr val="FF681D"/>
                </a:solidFill>
                <a:latin typeface="Cabin"/>
                <a:ea typeface="Cabin"/>
                <a:cs typeface="Cabin"/>
                <a:sym typeface="Cabin"/>
              </a:rPr>
              <a:t>Authoring  and Workflow</a:t>
            </a:r>
            <a:endParaRPr lang="en-IN" sz="2000" b="1" dirty="0">
              <a:solidFill>
                <a:srgbClr val="FF681D"/>
              </a:solidFill>
              <a:latin typeface="Cabin"/>
              <a:ea typeface="Cabin"/>
              <a:cs typeface="Cabin"/>
              <a:sym typeface="Cabin"/>
            </a:endParaRPr>
          </a:p>
        </p:txBody>
      </p:sp>
      <p:sp>
        <p:nvSpPr>
          <p:cNvPr id="3" name="Rectangle 2"/>
          <p:cNvSpPr/>
          <p:nvPr/>
        </p:nvSpPr>
        <p:spPr>
          <a:xfrm>
            <a:off x="1199028" y="1402726"/>
            <a:ext cx="1510306" cy="677621"/>
          </a:xfrm>
          <a:prstGeom prst="rect">
            <a:avLst/>
          </a:prstGeom>
        </p:spPr>
        <p:txBody>
          <a:bodyPr wrap="square">
            <a:spAutoFit/>
          </a:bodyPr>
          <a:lstStyle/>
          <a:p>
            <a:pPr lvl="1">
              <a:lnSpc>
                <a:spcPct val="90000"/>
              </a:lnSpc>
              <a:buClr>
                <a:schemeClr val="dk1"/>
              </a:buClr>
              <a:buSzPct val="100000"/>
            </a:pPr>
            <a:r>
              <a:rPr lang="en-IN" dirty="0" smtClean="0">
                <a:solidFill>
                  <a:srgbClr val="002060"/>
                </a:solidFill>
                <a:latin typeface="Cabin"/>
                <a:ea typeface="Cabin"/>
                <a:cs typeface="Cabin"/>
                <a:sym typeface="Cabin"/>
              </a:rPr>
              <a:t>Create </a:t>
            </a:r>
            <a:r>
              <a:rPr lang="en-IN" dirty="0">
                <a:solidFill>
                  <a:srgbClr val="002060"/>
                </a:solidFill>
                <a:latin typeface="Cabin"/>
                <a:ea typeface="Cabin"/>
                <a:cs typeface="Cabin"/>
                <a:sym typeface="Cabin"/>
              </a:rPr>
              <a:t>and curate content of all types</a:t>
            </a:r>
          </a:p>
        </p:txBody>
      </p:sp>
      <p:sp>
        <p:nvSpPr>
          <p:cNvPr id="4" name="Rectangle 3"/>
          <p:cNvSpPr/>
          <p:nvPr/>
        </p:nvSpPr>
        <p:spPr>
          <a:xfrm>
            <a:off x="4093078" y="767542"/>
            <a:ext cx="2469434" cy="535531"/>
          </a:xfrm>
          <a:prstGeom prst="rect">
            <a:avLst/>
          </a:prstGeom>
        </p:spPr>
        <p:txBody>
          <a:bodyPr wrap="square">
            <a:spAutoFit/>
          </a:bodyPr>
          <a:lstStyle/>
          <a:p>
            <a:pPr lvl="0" algn="ctr">
              <a:lnSpc>
                <a:spcPct val="90000"/>
              </a:lnSpc>
              <a:buClr>
                <a:schemeClr val="lt1"/>
              </a:buClr>
              <a:buSzPct val="25000"/>
            </a:pPr>
            <a:r>
              <a:rPr lang="en-IN" sz="1600" b="1" dirty="0" smtClean="0">
                <a:solidFill>
                  <a:srgbClr val="FF681D"/>
                </a:solidFill>
                <a:latin typeface="Cabin"/>
                <a:ea typeface="Cabin"/>
                <a:cs typeface="Cabin"/>
                <a:sym typeface="Cabin"/>
              </a:rPr>
              <a:t>Assessments </a:t>
            </a:r>
            <a:r>
              <a:rPr lang="en-IN" sz="1600" b="1" dirty="0" smtClean="0">
                <a:solidFill>
                  <a:srgbClr val="FF681D"/>
                </a:solidFill>
                <a:latin typeface="Cabin"/>
                <a:ea typeface="Cabin"/>
                <a:cs typeface="Cabin"/>
                <a:sym typeface="Cabin"/>
              </a:rPr>
              <a:t>Generation </a:t>
            </a:r>
            <a:endParaRPr lang="en-IN" sz="1600" b="1" dirty="0">
              <a:solidFill>
                <a:srgbClr val="FF681D"/>
              </a:solidFill>
              <a:latin typeface="Cabin"/>
              <a:ea typeface="Cabin"/>
              <a:cs typeface="Cabin"/>
              <a:sym typeface="Cabin"/>
            </a:endParaRPr>
          </a:p>
        </p:txBody>
      </p:sp>
      <p:sp>
        <p:nvSpPr>
          <p:cNvPr id="5" name="Rectangle 4"/>
          <p:cNvSpPr/>
          <p:nvPr/>
        </p:nvSpPr>
        <p:spPr>
          <a:xfrm>
            <a:off x="5978641" y="2607775"/>
            <a:ext cx="1951803" cy="539635"/>
          </a:xfrm>
          <a:prstGeom prst="rect">
            <a:avLst/>
          </a:prstGeom>
        </p:spPr>
        <p:txBody>
          <a:bodyPr wrap="square">
            <a:spAutoFit/>
          </a:bodyPr>
          <a:lstStyle/>
          <a:p>
            <a:pPr lvl="0" algn="ctr">
              <a:lnSpc>
                <a:spcPct val="90000"/>
              </a:lnSpc>
              <a:buClr>
                <a:schemeClr val="lt1"/>
              </a:buClr>
              <a:buSzPct val="25000"/>
            </a:pPr>
            <a:r>
              <a:rPr lang="en-IN" sz="1600" b="1" dirty="0">
                <a:solidFill>
                  <a:srgbClr val="FF681D"/>
                </a:solidFill>
                <a:latin typeface="Cabin"/>
                <a:ea typeface="Cabin"/>
                <a:cs typeface="Cabin"/>
                <a:sym typeface="Cabin"/>
              </a:rPr>
              <a:t>Course Management</a:t>
            </a:r>
          </a:p>
        </p:txBody>
      </p:sp>
      <p:sp>
        <p:nvSpPr>
          <p:cNvPr id="6" name="Rectangle 5"/>
          <p:cNvSpPr/>
          <p:nvPr/>
        </p:nvSpPr>
        <p:spPr>
          <a:xfrm>
            <a:off x="7265509" y="776441"/>
            <a:ext cx="1609736" cy="539635"/>
          </a:xfrm>
          <a:prstGeom prst="rect">
            <a:avLst/>
          </a:prstGeom>
          <a:ln>
            <a:noFill/>
          </a:ln>
        </p:spPr>
        <p:txBody>
          <a:bodyPr wrap="none">
            <a:spAutoFit/>
          </a:bodyPr>
          <a:lstStyle/>
          <a:p>
            <a:pPr lvl="0" algn="ctr">
              <a:lnSpc>
                <a:spcPct val="90000"/>
              </a:lnSpc>
              <a:buClr>
                <a:schemeClr val="lt1"/>
              </a:buClr>
              <a:buSzPct val="25000"/>
            </a:pPr>
            <a:r>
              <a:rPr lang="en-IN" sz="1600" b="1" dirty="0" smtClean="0">
                <a:solidFill>
                  <a:srgbClr val="FF681D"/>
                </a:solidFill>
                <a:latin typeface="Cabin"/>
                <a:ea typeface="Cabin"/>
                <a:cs typeface="Cabin"/>
                <a:sym typeface="Cabin"/>
              </a:rPr>
              <a:t>Teacher </a:t>
            </a:r>
          </a:p>
          <a:p>
            <a:pPr lvl="0" algn="ctr">
              <a:lnSpc>
                <a:spcPct val="90000"/>
              </a:lnSpc>
              <a:buClr>
                <a:schemeClr val="lt1"/>
              </a:buClr>
              <a:buSzPct val="25000"/>
            </a:pPr>
            <a:r>
              <a:rPr lang="en-IN" sz="1600" b="1" dirty="0" smtClean="0">
                <a:solidFill>
                  <a:srgbClr val="FF681D"/>
                </a:solidFill>
                <a:latin typeface="Cabin"/>
                <a:ea typeface="Cabin"/>
                <a:cs typeface="Cabin"/>
                <a:sym typeface="Cabin"/>
              </a:rPr>
              <a:t>Incentivization</a:t>
            </a:r>
            <a:endParaRPr lang="en-IN" sz="1600" b="1" dirty="0">
              <a:solidFill>
                <a:srgbClr val="FF681D"/>
              </a:solidFill>
              <a:latin typeface="Cabin"/>
              <a:ea typeface="Cabin"/>
              <a:cs typeface="Cabin"/>
              <a:sym typeface="Cabin"/>
            </a:endParaRPr>
          </a:p>
        </p:txBody>
      </p:sp>
      <p:sp>
        <p:nvSpPr>
          <p:cNvPr id="7" name="Rectangle 6"/>
          <p:cNvSpPr/>
          <p:nvPr/>
        </p:nvSpPr>
        <p:spPr>
          <a:xfrm>
            <a:off x="4400731" y="4430819"/>
            <a:ext cx="1802379" cy="539635"/>
          </a:xfrm>
          <a:prstGeom prst="rect">
            <a:avLst/>
          </a:prstGeom>
        </p:spPr>
        <p:txBody>
          <a:bodyPr wrap="square">
            <a:spAutoFit/>
          </a:bodyPr>
          <a:lstStyle/>
          <a:p>
            <a:pPr lvl="0" algn="ctr">
              <a:lnSpc>
                <a:spcPct val="90000"/>
              </a:lnSpc>
              <a:buClr>
                <a:schemeClr val="lt1"/>
              </a:buClr>
              <a:buSzPct val="25000"/>
            </a:pPr>
            <a:r>
              <a:rPr lang="en-IN" sz="1600" b="1" dirty="0">
                <a:solidFill>
                  <a:srgbClr val="FF681D"/>
                </a:solidFill>
                <a:latin typeface="Cabin"/>
                <a:ea typeface="Cabin"/>
                <a:cs typeface="Cabin"/>
                <a:sym typeface="Cabin"/>
              </a:rPr>
              <a:t>Teacher </a:t>
            </a:r>
            <a:r>
              <a:rPr lang="en-IN" sz="1600" b="1" dirty="0" smtClean="0">
                <a:solidFill>
                  <a:srgbClr val="FF681D"/>
                </a:solidFill>
                <a:latin typeface="Cabin"/>
                <a:ea typeface="Cabin"/>
                <a:cs typeface="Cabin"/>
                <a:sym typeface="Cabin"/>
              </a:rPr>
              <a:t>Profile and Registry</a:t>
            </a:r>
            <a:endParaRPr lang="en-IN" sz="1600" b="1" dirty="0">
              <a:solidFill>
                <a:srgbClr val="FF681D"/>
              </a:solidFill>
              <a:latin typeface="Cabin"/>
              <a:ea typeface="Cabin"/>
              <a:cs typeface="Cabin"/>
              <a:sym typeface="Cabin"/>
            </a:endParaRPr>
          </a:p>
        </p:txBody>
      </p:sp>
      <p:sp>
        <p:nvSpPr>
          <p:cNvPr id="8" name="Rectangle 7"/>
          <p:cNvSpPr/>
          <p:nvPr/>
        </p:nvSpPr>
        <p:spPr>
          <a:xfrm>
            <a:off x="856100" y="4458088"/>
            <a:ext cx="2262454" cy="539635"/>
          </a:xfrm>
          <a:prstGeom prst="rect">
            <a:avLst/>
          </a:prstGeom>
        </p:spPr>
        <p:txBody>
          <a:bodyPr wrap="square">
            <a:spAutoFit/>
          </a:bodyPr>
          <a:lstStyle/>
          <a:p>
            <a:pPr lvl="0" algn="ctr">
              <a:lnSpc>
                <a:spcPct val="90000"/>
              </a:lnSpc>
              <a:buClr>
                <a:schemeClr val="lt1"/>
              </a:buClr>
              <a:buSzPct val="25000"/>
            </a:pPr>
            <a:r>
              <a:rPr lang="en-IN" sz="1600" b="1" dirty="0">
                <a:solidFill>
                  <a:srgbClr val="FF681D"/>
                </a:solidFill>
                <a:latin typeface="Cabin"/>
                <a:ea typeface="Cabin"/>
                <a:cs typeface="Cabin"/>
                <a:sym typeface="Cabin"/>
              </a:rPr>
              <a:t>Communities of </a:t>
            </a:r>
            <a:r>
              <a:rPr lang="en-IN" sz="1600" b="1" dirty="0" smtClean="0">
                <a:solidFill>
                  <a:srgbClr val="FF681D"/>
                </a:solidFill>
                <a:latin typeface="Cabin"/>
                <a:ea typeface="Cabin"/>
                <a:cs typeface="Cabin"/>
                <a:sym typeface="Cabin"/>
              </a:rPr>
              <a:t>Practice</a:t>
            </a:r>
            <a:endParaRPr lang="en-IN" sz="1600" b="1" dirty="0">
              <a:solidFill>
                <a:srgbClr val="FF681D"/>
              </a:solidFill>
              <a:latin typeface="Cabin"/>
              <a:ea typeface="Cabin"/>
              <a:cs typeface="Cabin"/>
              <a:sym typeface="Cabin"/>
            </a:endParaRPr>
          </a:p>
        </p:txBody>
      </p:sp>
      <p:sp>
        <p:nvSpPr>
          <p:cNvPr id="9" name="Rectangle 8"/>
          <p:cNvSpPr/>
          <p:nvPr/>
        </p:nvSpPr>
        <p:spPr>
          <a:xfrm>
            <a:off x="2398888" y="2561183"/>
            <a:ext cx="1876779" cy="539635"/>
          </a:xfrm>
          <a:prstGeom prst="rect">
            <a:avLst/>
          </a:prstGeom>
        </p:spPr>
        <p:txBody>
          <a:bodyPr wrap="square">
            <a:spAutoFit/>
          </a:bodyPr>
          <a:lstStyle/>
          <a:p>
            <a:pPr lvl="0" algn="ctr">
              <a:lnSpc>
                <a:spcPct val="90000"/>
              </a:lnSpc>
              <a:buClr>
                <a:schemeClr val="lt1"/>
              </a:buClr>
              <a:buSzPct val="25000"/>
            </a:pPr>
            <a:r>
              <a:rPr lang="en-IN" sz="1600" b="1" dirty="0" smtClean="0">
                <a:solidFill>
                  <a:srgbClr val="FF681D"/>
                </a:solidFill>
                <a:latin typeface="Cabin"/>
                <a:ea typeface="Cabin"/>
                <a:cs typeface="Cabin"/>
                <a:sym typeface="Cabin"/>
              </a:rPr>
              <a:t>Self- Assessment and Evaluation</a:t>
            </a:r>
            <a:endParaRPr lang="en-IN" sz="1600" b="1" dirty="0">
              <a:solidFill>
                <a:srgbClr val="FF681D"/>
              </a:solidFill>
              <a:latin typeface="Cabin"/>
              <a:ea typeface="Cabin"/>
              <a:cs typeface="Cabin"/>
              <a:sym typeface="Cabin"/>
            </a:endParaRPr>
          </a:p>
        </p:txBody>
      </p:sp>
      <p:sp>
        <p:nvSpPr>
          <p:cNvPr id="10" name="Rectangle 9"/>
          <p:cNvSpPr/>
          <p:nvPr/>
        </p:nvSpPr>
        <p:spPr>
          <a:xfrm>
            <a:off x="7179092" y="4427777"/>
            <a:ext cx="1372242" cy="539635"/>
          </a:xfrm>
          <a:prstGeom prst="rect">
            <a:avLst/>
          </a:prstGeom>
        </p:spPr>
        <p:txBody>
          <a:bodyPr wrap="square">
            <a:spAutoFit/>
          </a:bodyPr>
          <a:lstStyle/>
          <a:p>
            <a:pPr lvl="0" algn="ctr">
              <a:lnSpc>
                <a:spcPct val="90000"/>
              </a:lnSpc>
              <a:buClr>
                <a:schemeClr val="lt1"/>
              </a:buClr>
              <a:buSzPct val="25000"/>
            </a:pPr>
            <a:r>
              <a:rPr lang="en-IN" sz="1600" b="1" dirty="0">
                <a:solidFill>
                  <a:srgbClr val="FF681D"/>
                </a:solidFill>
                <a:latin typeface="Cabin"/>
                <a:ea typeface="Cabin"/>
                <a:cs typeface="Cabin"/>
                <a:sym typeface="Cabin"/>
              </a:rPr>
              <a:t>Data Analytics</a:t>
            </a:r>
          </a:p>
        </p:txBody>
      </p:sp>
      <p:sp>
        <p:nvSpPr>
          <p:cNvPr id="11" name="Rectangle 10"/>
          <p:cNvSpPr/>
          <p:nvPr/>
        </p:nvSpPr>
        <p:spPr>
          <a:xfrm>
            <a:off x="4400731" y="1422760"/>
            <a:ext cx="2033936" cy="677621"/>
          </a:xfrm>
          <a:prstGeom prst="rect">
            <a:avLst/>
          </a:prstGeom>
        </p:spPr>
        <p:txBody>
          <a:bodyPr wrap="square">
            <a:spAutoFit/>
          </a:bodyPr>
          <a:lstStyle/>
          <a:p>
            <a:pPr lvl="1">
              <a:lnSpc>
                <a:spcPct val="90000"/>
              </a:lnSpc>
              <a:buClr>
                <a:schemeClr val="dk1"/>
              </a:buClr>
              <a:buSzPct val="100000"/>
            </a:pPr>
            <a:r>
              <a:rPr lang="en-IN" dirty="0">
                <a:solidFill>
                  <a:srgbClr val="002060"/>
                </a:solidFill>
                <a:latin typeface="Cabin"/>
                <a:ea typeface="Cabin"/>
                <a:cs typeface="Cabin"/>
                <a:sym typeface="Cabin"/>
              </a:rPr>
              <a:t>Formative and summative </a:t>
            </a:r>
            <a:r>
              <a:rPr lang="en-IN" dirty="0" smtClean="0">
                <a:solidFill>
                  <a:srgbClr val="002060"/>
                </a:solidFill>
                <a:latin typeface="Cabin"/>
                <a:ea typeface="Cabin"/>
                <a:cs typeface="Cabin"/>
                <a:sym typeface="Cabin"/>
              </a:rPr>
              <a:t>assessment</a:t>
            </a:r>
            <a:endParaRPr lang="en-IN" dirty="0">
              <a:solidFill>
                <a:srgbClr val="002060"/>
              </a:solidFill>
              <a:latin typeface="Cabin"/>
              <a:ea typeface="Cabin"/>
              <a:cs typeface="Cabin"/>
              <a:sym typeface="Cabin"/>
            </a:endParaRPr>
          </a:p>
        </p:txBody>
      </p:sp>
      <p:sp>
        <p:nvSpPr>
          <p:cNvPr id="12" name="Rectangle 11"/>
          <p:cNvSpPr/>
          <p:nvPr/>
        </p:nvSpPr>
        <p:spPr>
          <a:xfrm>
            <a:off x="6017541" y="3197200"/>
            <a:ext cx="1828237" cy="871521"/>
          </a:xfrm>
          <a:prstGeom prst="rect">
            <a:avLst/>
          </a:prstGeom>
        </p:spPr>
        <p:txBody>
          <a:bodyPr wrap="square">
            <a:spAutoFit/>
          </a:bodyPr>
          <a:lstStyle/>
          <a:p>
            <a:pPr lvl="1">
              <a:lnSpc>
                <a:spcPct val="90000"/>
              </a:lnSpc>
              <a:buClr>
                <a:schemeClr val="dk1"/>
              </a:buClr>
              <a:buSzPct val="100000"/>
            </a:pPr>
            <a:r>
              <a:rPr lang="en-IN" dirty="0" smtClean="0">
                <a:solidFill>
                  <a:srgbClr val="002060"/>
                </a:solidFill>
                <a:latin typeface="Cabin"/>
                <a:ea typeface="Cabin"/>
                <a:cs typeface="Cabin"/>
                <a:sym typeface="Cabin"/>
              </a:rPr>
              <a:t>Configurable tools for managing courses and teacher participation</a:t>
            </a:r>
            <a:endParaRPr lang="en-IN" dirty="0">
              <a:solidFill>
                <a:srgbClr val="002060"/>
              </a:solidFill>
              <a:latin typeface="Cabin"/>
              <a:ea typeface="Cabin"/>
              <a:cs typeface="Cabin"/>
              <a:sym typeface="Cabin"/>
            </a:endParaRPr>
          </a:p>
        </p:txBody>
      </p:sp>
      <p:sp>
        <p:nvSpPr>
          <p:cNvPr id="13" name="Rectangle 12"/>
          <p:cNvSpPr/>
          <p:nvPr/>
        </p:nvSpPr>
        <p:spPr>
          <a:xfrm>
            <a:off x="7427871" y="1420902"/>
            <a:ext cx="1624042" cy="674031"/>
          </a:xfrm>
          <a:prstGeom prst="rect">
            <a:avLst/>
          </a:prstGeom>
        </p:spPr>
        <p:txBody>
          <a:bodyPr wrap="square">
            <a:spAutoFit/>
          </a:bodyPr>
          <a:lstStyle/>
          <a:p>
            <a:pPr lvl="1">
              <a:lnSpc>
                <a:spcPct val="90000"/>
              </a:lnSpc>
              <a:buClr>
                <a:schemeClr val="dk1"/>
              </a:buClr>
              <a:buSzPct val="100000"/>
            </a:pPr>
            <a:r>
              <a:rPr lang="en-IN" dirty="0">
                <a:solidFill>
                  <a:srgbClr val="002060"/>
                </a:solidFill>
                <a:latin typeface="Cabin"/>
                <a:ea typeface="Cabin"/>
                <a:cs typeface="Cabin"/>
                <a:sym typeface="Cabin"/>
              </a:rPr>
              <a:t>Gamified indicators, leader boards etc. </a:t>
            </a:r>
          </a:p>
        </p:txBody>
      </p:sp>
      <p:sp>
        <p:nvSpPr>
          <p:cNvPr id="14" name="Rectangle 13"/>
          <p:cNvSpPr/>
          <p:nvPr/>
        </p:nvSpPr>
        <p:spPr>
          <a:xfrm>
            <a:off x="4482397" y="5083551"/>
            <a:ext cx="1479008" cy="867930"/>
          </a:xfrm>
          <a:prstGeom prst="rect">
            <a:avLst/>
          </a:prstGeom>
        </p:spPr>
        <p:txBody>
          <a:bodyPr wrap="square">
            <a:spAutoFit/>
          </a:bodyPr>
          <a:lstStyle/>
          <a:p>
            <a:pPr lvl="1">
              <a:lnSpc>
                <a:spcPct val="90000"/>
              </a:lnSpc>
              <a:buClr>
                <a:schemeClr val="dk1"/>
              </a:buClr>
              <a:buSzPct val="100000"/>
            </a:pPr>
            <a:r>
              <a:rPr lang="en-IN" dirty="0">
                <a:solidFill>
                  <a:srgbClr val="002060"/>
                </a:solidFill>
                <a:latin typeface="Cabin"/>
                <a:ea typeface="Cabin"/>
                <a:cs typeface="Cabin"/>
                <a:sym typeface="Cabin"/>
              </a:rPr>
              <a:t>Individual profile and private workspace for teachers</a:t>
            </a:r>
          </a:p>
        </p:txBody>
      </p:sp>
      <p:sp>
        <p:nvSpPr>
          <p:cNvPr id="15" name="Rectangle 14"/>
          <p:cNvSpPr/>
          <p:nvPr/>
        </p:nvSpPr>
        <p:spPr>
          <a:xfrm>
            <a:off x="7225061" y="5083551"/>
            <a:ext cx="1685734" cy="867930"/>
          </a:xfrm>
          <a:prstGeom prst="rect">
            <a:avLst/>
          </a:prstGeom>
        </p:spPr>
        <p:txBody>
          <a:bodyPr wrap="square">
            <a:spAutoFit/>
          </a:bodyPr>
          <a:lstStyle/>
          <a:p>
            <a:pPr lvl="1">
              <a:lnSpc>
                <a:spcPct val="90000"/>
              </a:lnSpc>
              <a:buClr>
                <a:schemeClr val="dk1"/>
              </a:buClr>
              <a:buSzPct val="100000"/>
            </a:pPr>
            <a:r>
              <a:rPr lang="en-IN" dirty="0">
                <a:solidFill>
                  <a:srgbClr val="002060"/>
                </a:solidFill>
                <a:latin typeface="Cabin"/>
                <a:ea typeface="Cabin"/>
                <a:cs typeface="Cabin"/>
                <a:sym typeface="Cabin"/>
              </a:rPr>
              <a:t>Dashboards to capture usage data and provide recommendations </a:t>
            </a:r>
          </a:p>
        </p:txBody>
      </p:sp>
      <p:sp>
        <p:nvSpPr>
          <p:cNvPr id="16" name="Rectangle 15"/>
          <p:cNvSpPr/>
          <p:nvPr/>
        </p:nvSpPr>
        <p:spPr>
          <a:xfrm>
            <a:off x="1116182" y="5085241"/>
            <a:ext cx="1426355" cy="674031"/>
          </a:xfrm>
          <a:prstGeom prst="rect">
            <a:avLst/>
          </a:prstGeom>
        </p:spPr>
        <p:txBody>
          <a:bodyPr wrap="square">
            <a:spAutoFit/>
          </a:bodyPr>
          <a:lstStyle/>
          <a:p>
            <a:pPr lvl="1">
              <a:lnSpc>
                <a:spcPct val="90000"/>
              </a:lnSpc>
              <a:buClr>
                <a:schemeClr val="dk1"/>
              </a:buClr>
              <a:buSzPct val="100000"/>
            </a:pPr>
            <a:r>
              <a:rPr lang="en-IN" dirty="0">
                <a:solidFill>
                  <a:srgbClr val="002060"/>
                </a:solidFill>
                <a:latin typeface="Cabin"/>
                <a:ea typeface="Cabin"/>
                <a:cs typeface="Cabin"/>
                <a:sym typeface="Cabin"/>
              </a:rPr>
              <a:t>Discussion forums for teachers</a:t>
            </a:r>
          </a:p>
        </p:txBody>
      </p:sp>
      <p:sp>
        <p:nvSpPr>
          <p:cNvPr id="17" name="Rectangle 16"/>
          <p:cNvSpPr/>
          <p:nvPr/>
        </p:nvSpPr>
        <p:spPr>
          <a:xfrm>
            <a:off x="2379613" y="3205949"/>
            <a:ext cx="1866779" cy="871521"/>
          </a:xfrm>
          <a:prstGeom prst="rect">
            <a:avLst/>
          </a:prstGeom>
        </p:spPr>
        <p:txBody>
          <a:bodyPr wrap="square">
            <a:spAutoFit/>
          </a:bodyPr>
          <a:lstStyle/>
          <a:p>
            <a:pPr lvl="1">
              <a:lnSpc>
                <a:spcPct val="90000"/>
              </a:lnSpc>
              <a:buClr>
                <a:schemeClr val="dk1"/>
              </a:buClr>
              <a:buSzPct val="100000"/>
            </a:pPr>
            <a:r>
              <a:rPr lang="en-IN" dirty="0" smtClean="0">
                <a:solidFill>
                  <a:srgbClr val="002060"/>
                </a:solidFill>
                <a:latin typeface="Cabin"/>
                <a:ea typeface="Cabin"/>
                <a:cs typeface="Cabin"/>
                <a:sym typeface="Cabin"/>
              </a:rPr>
              <a:t>Classroom observation, needs assessment and self-assessment tools</a:t>
            </a:r>
            <a:endParaRPr lang="en-IN" dirty="0">
              <a:solidFill>
                <a:srgbClr val="002060"/>
              </a:solidFill>
              <a:latin typeface="Cabin"/>
              <a:ea typeface="Cabin"/>
              <a:cs typeface="Cabin"/>
              <a:sym typeface="Cabin"/>
            </a:endParaRPr>
          </a:p>
        </p:txBody>
      </p:sp>
      <p:cxnSp>
        <p:nvCxnSpPr>
          <p:cNvPr id="19" name="Straight Connector 18"/>
          <p:cNvCxnSpPr/>
          <p:nvPr/>
        </p:nvCxnSpPr>
        <p:spPr>
          <a:xfrm>
            <a:off x="1216897" y="1291240"/>
            <a:ext cx="1536933" cy="2259"/>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03075" y="1382053"/>
            <a:ext cx="701574" cy="646331"/>
            <a:chOff x="497085" y="1377832"/>
            <a:chExt cx="575811" cy="674282"/>
          </a:xfrm>
        </p:grpSpPr>
        <p:grpSp>
          <p:nvGrpSpPr>
            <p:cNvPr id="30" name="Group 29"/>
            <p:cNvGrpSpPr/>
            <p:nvPr/>
          </p:nvGrpSpPr>
          <p:grpSpPr>
            <a:xfrm>
              <a:off x="497085" y="1377832"/>
              <a:ext cx="575811" cy="664215"/>
              <a:chOff x="750771" y="2464067"/>
              <a:chExt cx="779646" cy="750771"/>
            </a:xfrm>
          </p:grpSpPr>
          <p:cxnSp>
            <p:nvCxnSpPr>
              <p:cNvPr id="31" name="Straight Connector 30"/>
              <p:cNvCxnSpPr/>
              <p:nvPr/>
            </p:nvCxnSpPr>
            <p:spPr>
              <a:xfrm>
                <a:off x="1530417" y="2464067"/>
                <a:ext cx="0" cy="750771"/>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0771" y="3214838"/>
                <a:ext cx="779646" cy="0"/>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571627" y="1377832"/>
              <a:ext cx="491743" cy="674282"/>
            </a:xfrm>
            <a:prstGeom prst="rect">
              <a:avLst/>
            </a:prstGeom>
            <a:noFill/>
          </p:spPr>
          <p:txBody>
            <a:bodyPr wrap="square" rtlCol="0">
              <a:spAutoFit/>
            </a:bodyPr>
            <a:lstStyle/>
            <a:p>
              <a:r>
                <a:rPr lang="en-IN" sz="3600" dirty="0" smtClean="0">
                  <a:solidFill>
                    <a:srgbClr val="FF681D"/>
                  </a:solidFill>
                </a:rPr>
                <a:t>1</a:t>
              </a:r>
              <a:endParaRPr lang="en-IN" sz="3600" dirty="0">
                <a:solidFill>
                  <a:srgbClr val="FF681D"/>
                </a:solidFill>
              </a:endParaRPr>
            </a:p>
          </p:txBody>
        </p:sp>
      </p:grpSp>
      <p:grpSp>
        <p:nvGrpSpPr>
          <p:cNvPr id="75" name="Group 74"/>
          <p:cNvGrpSpPr/>
          <p:nvPr/>
        </p:nvGrpSpPr>
        <p:grpSpPr>
          <a:xfrm>
            <a:off x="3732410" y="1402726"/>
            <a:ext cx="575811" cy="664215"/>
            <a:chOff x="497085" y="1377832"/>
            <a:chExt cx="575811" cy="664215"/>
          </a:xfrm>
        </p:grpSpPr>
        <p:grpSp>
          <p:nvGrpSpPr>
            <p:cNvPr id="76" name="Group 75"/>
            <p:cNvGrpSpPr/>
            <p:nvPr/>
          </p:nvGrpSpPr>
          <p:grpSpPr>
            <a:xfrm>
              <a:off x="497085" y="1377832"/>
              <a:ext cx="575811" cy="664215"/>
              <a:chOff x="750771" y="2464067"/>
              <a:chExt cx="779646" cy="750771"/>
            </a:xfrm>
          </p:grpSpPr>
          <p:cxnSp>
            <p:nvCxnSpPr>
              <p:cNvPr id="78" name="Straight Connector 77"/>
              <p:cNvCxnSpPr/>
              <p:nvPr/>
            </p:nvCxnSpPr>
            <p:spPr>
              <a:xfrm>
                <a:off x="1530417" y="2464067"/>
                <a:ext cx="0" cy="750771"/>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50771" y="3214838"/>
                <a:ext cx="779646" cy="0"/>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571627" y="1377832"/>
              <a:ext cx="491743" cy="646331"/>
            </a:xfrm>
            <a:prstGeom prst="rect">
              <a:avLst/>
            </a:prstGeom>
            <a:noFill/>
          </p:spPr>
          <p:txBody>
            <a:bodyPr wrap="square" rtlCol="0">
              <a:spAutoFit/>
            </a:bodyPr>
            <a:lstStyle/>
            <a:p>
              <a:r>
                <a:rPr lang="en-IN" sz="3600" dirty="0">
                  <a:solidFill>
                    <a:srgbClr val="FF681D"/>
                  </a:solidFill>
                </a:rPr>
                <a:t>2</a:t>
              </a:r>
            </a:p>
          </p:txBody>
        </p:sp>
      </p:grpSp>
      <p:grpSp>
        <p:nvGrpSpPr>
          <p:cNvPr id="80" name="Group 79"/>
          <p:cNvGrpSpPr/>
          <p:nvPr/>
        </p:nvGrpSpPr>
        <p:grpSpPr>
          <a:xfrm>
            <a:off x="434787" y="5127920"/>
            <a:ext cx="575811" cy="664215"/>
            <a:chOff x="497085" y="1377832"/>
            <a:chExt cx="575811" cy="664215"/>
          </a:xfrm>
        </p:grpSpPr>
        <p:grpSp>
          <p:nvGrpSpPr>
            <p:cNvPr id="81" name="Group 80"/>
            <p:cNvGrpSpPr/>
            <p:nvPr/>
          </p:nvGrpSpPr>
          <p:grpSpPr>
            <a:xfrm>
              <a:off x="497085" y="1377832"/>
              <a:ext cx="575811" cy="664215"/>
              <a:chOff x="750771" y="2464067"/>
              <a:chExt cx="779646" cy="750771"/>
            </a:xfrm>
          </p:grpSpPr>
          <p:cxnSp>
            <p:nvCxnSpPr>
              <p:cNvPr id="83" name="Straight Connector 82"/>
              <p:cNvCxnSpPr/>
              <p:nvPr/>
            </p:nvCxnSpPr>
            <p:spPr>
              <a:xfrm>
                <a:off x="1530417" y="2464067"/>
                <a:ext cx="0" cy="750771"/>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0771" y="3214838"/>
                <a:ext cx="779646" cy="0"/>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571627" y="1377832"/>
              <a:ext cx="491743" cy="646331"/>
            </a:xfrm>
            <a:prstGeom prst="rect">
              <a:avLst/>
            </a:prstGeom>
            <a:noFill/>
          </p:spPr>
          <p:txBody>
            <a:bodyPr wrap="square" rtlCol="0">
              <a:spAutoFit/>
            </a:bodyPr>
            <a:lstStyle/>
            <a:p>
              <a:r>
                <a:rPr lang="en-IN" sz="3600" dirty="0">
                  <a:solidFill>
                    <a:srgbClr val="FF681D"/>
                  </a:solidFill>
                </a:rPr>
                <a:t>6</a:t>
              </a:r>
            </a:p>
          </p:txBody>
        </p:sp>
      </p:grpSp>
      <p:grpSp>
        <p:nvGrpSpPr>
          <p:cNvPr id="85" name="Group 84"/>
          <p:cNvGrpSpPr/>
          <p:nvPr/>
        </p:nvGrpSpPr>
        <p:grpSpPr>
          <a:xfrm>
            <a:off x="3764917" y="5151501"/>
            <a:ext cx="575811" cy="664215"/>
            <a:chOff x="497085" y="1377832"/>
            <a:chExt cx="575811" cy="664215"/>
          </a:xfrm>
        </p:grpSpPr>
        <p:grpSp>
          <p:nvGrpSpPr>
            <p:cNvPr id="86" name="Group 85"/>
            <p:cNvGrpSpPr/>
            <p:nvPr/>
          </p:nvGrpSpPr>
          <p:grpSpPr>
            <a:xfrm>
              <a:off x="497085" y="1377832"/>
              <a:ext cx="575811" cy="664215"/>
              <a:chOff x="750771" y="2464067"/>
              <a:chExt cx="779646" cy="750771"/>
            </a:xfrm>
          </p:grpSpPr>
          <p:cxnSp>
            <p:nvCxnSpPr>
              <p:cNvPr id="88" name="Straight Connector 87"/>
              <p:cNvCxnSpPr/>
              <p:nvPr/>
            </p:nvCxnSpPr>
            <p:spPr>
              <a:xfrm>
                <a:off x="1530417" y="2464067"/>
                <a:ext cx="0" cy="750771"/>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50771" y="3214838"/>
                <a:ext cx="779646" cy="0"/>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87" name="TextBox 86"/>
            <p:cNvSpPr txBox="1"/>
            <p:nvPr/>
          </p:nvSpPr>
          <p:spPr>
            <a:xfrm>
              <a:off x="571627" y="1377832"/>
              <a:ext cx="491743" cy="646331"/>
            </a:xfrm>
            <a:prstGeom prst="rect">
              <a:avLst/>
            </a:prstGeom>
            <a:noFill/>
          </p:spPr>
          <p:txBody>
            <a:bodyPr wrap="square" rtlCol="0">
              <a:spAutoFit/>
            </a:bodyPr>
            <a:lstStyle/>
            <a:p>
              <a:r>
                <a:rPr lang="en-IN" sz="3600" dirty="0">
                  <a:solidFill>
                    <a:srgbClr val="FF681D"/>
                  </a:solidFill>
                </a:rPr>
                <a:t>7</a:t>
              </a:r>
            </a:p>
          </p:txBody>
        </p:sp>
      </p:grpSp>
      <p:grpSp>
        <p:nvGrpSpPr>
          <p:cNvPr id="90" name="Group 89"/>
          <p:cNvGrpSpPr/>
          <p:nvPr/>
        </p:nvGrpSpPr>
        <p:grpSpPr>
          <a:xfrm>
            <a:off x="1664951" y="3261356"/>
            <a:ext cx="575811" cy="664215"/>
            <a:chOff x="497085" y="1377832"/>
            <a:chExt cx="575811" cy="664215"/>
          </a:xfrm>
        </p:grpSpPr>
        <p:grpSp>
          <p:nvGrpSpPr>
            <p:cNvPr id="91" name="Group 90"/>
            <p:cNvGrpSpPr/>
            <p:nvPr/>
          </p:nvGrpSpPr>
          <p:grpSpPr>
            <a:xfrm>
              <a:off x="497085" y="1377832"/>
              <a:ext cx="575811" cy="664215"/>
              <a:chOff x="750771" y="2464067"/>
              <a:chExt cx="779646" cy="750771"/>
            </a:xfrm>
          </p:grpSpPr>
          <p:cxnSp>
            <p:nvCxnSpPr>
              <p:cNvPr id="93" name="Straight Connector 92"/>
              <p:cNvCxnSpPr/>
              <p:nvPr/>
            </p:nvCxnSpPr>
            <p:spPr>
              <a:xfrm>
                <a:off x="1530417" y="2464067"/>
                <a:ext cx="0" cy="750771"/>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50771" y="3214838"/>
                <a:ext cx="779646" cy="0"/>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92" name="TextBox 91"/>
            <p:cNvSpPr txBox="1"/>
            <p:nvPr/>
          </p:nvSpPr>
          <p:spPr>
            <a:xfrm>
              <a:off x="571627" y="1377832"/>
              <a:ext cx="491743" cy="646331"/>
            </a:xfrm>
            <a:prstGeom prst="rect">
              <a:avLst/>
            </a:prstGeom>
            <a:noFill/>
          </p:spPr>
          <p:txBody>
            <a:bodyPr wrap="square" rtlCol="0">
              <a:spAutoFit/>
            </a:bodyPr>
            <a:lstStyle/>
            <a:p>
              <a:r>
                <a:rPr lang="en-IN" sz="3600" dirty="0">
                  <a:solidFill>
                    <a:srgbClr val="FF681D"/>
                  </a:solidFill>
                </a:rPr>
                <a:t>4</a:t>
              </a:r>
            </a:p>
          </p:txBody>
        </p:sp>
      </p:grpSp>
      <p:grpSp>
        <p:nvGrpSpPr>
          <p:cNvPr id="95" name="Group 94"/>
          <p:cNvGrpSpPr/>
          <p:nvPr/>
        </p:nvGrpSpPr>
        <p:grpSpPr>
          <a:xfrm>
            <a:off x="5361907" y="3307806"/>
            <a:ext cx="575811" cy="664215"/>
            <a:chOff x="497085" y="1377832"/>
            <a:chExt cx="575811" cy="664215"/>
          </a:xfrm>
        </p:grpSpPr>
        <p:grpSp>
          <p:nvGrpSpPr>
            <p:cNvPr id="96" name="Group 95"/>
            <p:cNvGrpSpPr/>
            <p:nvPr/>
          </p:nvGrpSpPr>
          <p:grpSpPr>
            <a:xfrm>
              <a:off x="497085" y="1377832"/>
              <a:ext cx="575811" cy="664215"/>
              <a:chOff x="750771" y="2464067"/>
              <a:chExt cx="779646" cy="750771"/>
            </a:xfrm>
          </p:grpSpPr>
          <p:cxnSp>
            <p:nvCxnSpPr>
              <p:cNvPr id="98" name="Straight Connector 97"/>
              <p:cNvCxnSpPr/>
              <p:nvPr/>
            </p:nvCxnSpPr>
            <p:spPr>
              <a:xfrm>
                <a:off x="1530417" y="2464067"/>
                <a:ext cx="0" cy="750771"/>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50771" y="3214838"/>
                <a:ext cx="779646" cy="0"/>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97" name="TextBox 96"/>
            <p:cNvSpPr txBox="1"/>
            <p:nvPr/>
          </p:nvSpPr>
          <p:spPr>
            <a:xfrm>
              <a:off x="571627" y="1377832"/>
              <a:ext cx="491743" cy="646331"/>
            </a:xfrm>
            <a:prstGeom prst="rect">
              <a:avLst/>
            </a:prstGeom>
            <a:noFill/>
          </p:spPr>
          <p:txBody>
            <a:bodyPr wrap="square" rtlCol="0">
              <a:spAutoFit/>
            </a:bodyPr>
            <a:lstStyle/>
            <a:p>
              <a:r>
                <a:rPr lang="en-IN" sz="3600" dirty="0">
                  <a:solidFill>
                    <a:srgbClr val="FF681D"/>
                  </a:solidFill>
                </a:rPr>
                <a:t>5</a:t>
              </a:r>
            </a:p>
          </p:txBody>
        </p:sp>
      </p:grpSp>
      <p:grpSp>
        <p:nvGrpSpPr>
          <p:cNvPr id="100" name="Group 99"/>
          <p:cNvGrpSpPr/>
          <p:nvPr/>
        </p:nvGrpSpPr>
        <p:grpSpPr>
          <a:xfrm>
            <a:off x="6562512" y="5159982"/>
            <a:ext cx="575811" cy="664215"/>
            <a:chOff x="497085" y="1377832"/>
            <a:chExt cx="575811" cy="664215"/>
          </a:xfrm>
        </p:grpSpPr>
        <p:grpSp>
          <p:nvGrpSpPr>
            <p:cNvPr id="101" name="Group 100"/>
            <p:cNvGrpSpPr/>
            <p:nvPr/>
          </p:nvGrpSpPr>
          <p:grpSpPr>
            <a:xfrm>
              <a:off x="497085" y="1377832"/>
              <a:ext cx="575811" cy="664215"/>
              <a:chOff x="750771" y="2464067"/>
              <a:chExt cx="779646" cy="750771"/>
            </a:xfrm>
          </p:grpSpPr>
          <p:cxnSp>
            <p:nvCxnSpPr>
              <p:cNvPr id="103" name="Straight Connector 102"/>
              <p:cNvCxnSpPr/>
              <p:nvPr/>
            </p:nvCxnSpPr>
            <p:spPr>
              <a:xfrm>
                <a:off x="1530417" y="2464067"/>
                <a:ext cx="0" cy="750771"/>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50771" y="3214838"/>
                <a:ext cx="779646" cy="0"/>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102" name="TextBox 101"/>
            <p:cNvSpPr txBox="1"/>
            <p:nvPr/>
          </p:nvSpPr>
          <p:spPr>
            <a:xfrm>
              <a:off x="571627" y="1377832"/>
              <a:ext cx="491743" cy="646331"/>
            </a:xfrm>
            <a:prstGeom prst="rect">
              <a:avLst/>
            </a:prstGeom>
            <a:noFill/>
          </p:spPr>
          <p:txBody>
            <a:bodyPr wrap="square" rtlCol="0">
              <a:spAutoFit/>
            </a:bodyPr>
            <a:lstStyle/>
            <a:p>
              <a:r>
                <a:rPr lang="en-IN" sz="3600" dirty="0">
                  <a:solidFill>
                    <a:srgbClr val="FF681D"/>
                  </a:solidFill>
                </a:rPr>
                <a:t>8</a:t>
              </a:r>
            </a:p>
          </p:txBody>
        </p:sp>
      </p:grpSp>
      <p:grpSp>
        <p:nvGrpSpPr>
          <p:cNvPr id="105" name="Group 104"/>
          <p:cNvGrpSpPr/>
          <p:nvPr/>
        </p:nvGrpSpPr>
        <p:grpSpPr>
          <a:xfrm>
            <a:off x="6798671" y="1377132"/>
            <a:ext cx="575811" cy="664215"/>
            <a:chOff x="497085" y="1377832"/>
            <a:chExt cx="575811" cy="664215"/>
          </a:xfrm>
        </p:grpSpPr>
        <p:grpSp>
          <p:nvGrpSpPr>
            <p:cNvPr id="106" name="Group 105"/>
            <p:cNvGrpSpPr/>
            <p:nvPr/>
          </p:nvGrpSpPr>
          <p:grpSpPr>
            <a:xfrm>
              <a:off x="497085" y="1377832"/>
              <a:ext cx="575811" cy="664215"/>
              <a:chOff x="750771" y="2464067"/>
              <a:chExt cx="779646" cy="750771"/>
            </a:xfrm>
          </p:grpSpPr>
          <p:cxnSp>
            <p:nvCxnSpPr>
              <p:cNvPr id="108" name="Straight Connector 107"/>
              <p:cNvCxnSpPr/>
              <p:nvPr/>
            </p:nvCxnSpPr>
            <p:spPr>
              <a:xfrm>
                <a:off x="1530417" y="2464067"/>
                <a:ext cx="0" cy="750771"/>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50771" y="3214838"/>
                <a:ext cx="779646" cy="0"/>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107" name="TextBox 106"/>
            <p:cNvSpPr txBox="1"/>
            <p:nvPr/>
          </p:nvSpPr>
          <p:spPr>
            <a:xfrm>
              <a:off x="571627" y="1377832"/>
              <a:ext cx="491743" cy="646331"/>
            </a:xfrm>
            <a:prstGeom prst="rect">
              <a:avLst/>
            </a:prstGeom>
            <a:noFill/>
          </p:spPr>
          <p:txBody>
            <a:bodyPr wrap="square" rtlCol="0">
              <a:spAutoFit/>
            </a:bodyPr>
            <a:lstStyle/>
            <a:p>
              <a:r>
                <a:rPr lang="en-IN" sz="3600" dirty="0">
                  <a:solidFill>
                    <a:srgbClr val="FF681D"/>
                  </a:solidFill>
                </a:rPr>
                <a:t>3</a:t>
              </a:r>
            </a:p>
          </p:txBody>
        </p:sp>
      </p:grpSp>
      <p:cxnSp>
        <p:nvCxnSpPr>
          <p:cNvPr id="113" name="Straight Connector 112"/>
          <p:cNvCxnSpPr/>
          <p:nvPr/>
        </p:nvCxnSpPr>
        <p:spPr>
          <a:xfrm flipV="1">
            <a:off x="4482397" y="1317323"/>
            <a:ext cx="1790882" cy="157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27871" y="1298726"/>
            <a:ext cx="1280117" cy="434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455510" y="3129599"/>
            <a:ext cx="1790882" cy="157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6094478" y="3128810"/>
            <a:ext cx="1790882" cy="157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33981" y="4962932"/>
            <a:ext cx="1963746" cy="727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4340728" y="4962143"/>
            <a:ext cx="1790882" cy="157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7245301" y="4957796"/>
            <a:ext cx="1280117" cy="434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4951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1632</TotalTime>
  <Words>2288</Words>
  <Application>Microsoft Macintosh PowerPoint</Application>
  <PresentationFormat>On-screen Show (4:3)</PresentationFormat>
  <Paragraphs>323</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Cambria</vt:lpstr>
      <vt:lpstr>Cabin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hasneet kaur</dc:creator>
  <cp:lastModifiedBy>Namita Dalmia</cp:lastModifiedBy>
  <cp:revision>131</cp:revision>
  <dcterms:modified xsi:type="dcterms:W3CDTF">2017-05-29T17:37:08Z</dcterms:modified>
</cp:coreProperties>
</file>